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7" r:id="rId2"/>
  </p:sldMasterIdLst>
  <p:notesMasterIdLst>
    <p:notesMasterId r:id="rId15"/>
  </p:notesMasterIdLst>
  <p:sldIdLst>
    <p:sldId id="8102" r:id="rId3"/>
    <p:sldId id="4775" r:id="rId4"/>
    <p:sldId id="8100" r:id="rId5"/>
    <p:sldId id="8101" r:id="rId6"/>
    <p:sldId id="7256" r:id="rId7"/>
    <p:sldId id="8104" r:id="rId8"/>
    <p:sldId id="7267" r:id="rId9"/>
    <p:sldId id="8037" r:id="rId10"/>
    <p:sldId id="7511" r:id="rId11"/>
    <p:sldId id="8251" r:id="rId12"/>
    <p:sldId id="8250" r:id="rId13"/>
    <p:sldId id="810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7" userDrawn="1">
          <p15:clr>
            <a:srgbClr val="A4A3A4"/>
          </p15:clr>
        </p15:guide>
        <p15:guide id="3" pos="6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3" d="100"/>
          <a:sy n="63" d="100"/>
        </p:scale>
        <p:origin x="1404" y="44"/>
      </p:cViewPr>
      <p:guideLst>
        <p:guide orient="horz" pos="2160"/>
        <p:guide pos="317"/>
        <p:guide pos="6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940629544219386"/>
          <c:y val="4.5866696805413248E-2"/>
          <c:w val="0.53979314944562218"/>
          <c:h val="0.84318305953174322"/>
        </c:manualLayout>
      </c:layout>
      <c:pieChart>
        <c:varyColors val="1"/>
        <c:ser>
          <c:idx val="0"/>
          <c:order val="0"/>
          <c:tx>
            <c:strRef>
              <c:f>Sheet1!$B$1</c:f>
              <c:strCache>
                <c:ptCount val="1"/>
                <c:pt idx="0">
                  <c:v>FY 2022</c:v>
                </c:pt>
              </c:strCache>
            </c:strRef>
          </c:tx>
          <c:spPr>
            <a:effectLst/>
          </c:spPr>
          <c:dPt>
            <c:idx val="0"/>
            <c:bubble3D val="0"/>
            <c:spPr>
              <a:solidFill>
                <a:schemeClr val="accent1">
                  <a:shade val="41000"/>
                </a:schemeClr>
              </a:solidFill>
              <a:ln w="19050">
                <a:solidFill>
                  <a:schemeClr val="lt1"/>
                </a:solidFill>
              </a:ln>
              <a:effectLst>
                <a:innerShdw blurRad="63500" dist="50800">
                  <a:prstClr val="black">
                    <a:alpha val="50000"/>
                  </a:prstClr>
                </a:innerShdw>
              </a:effectLst>
            </c:spPr>
            <c:extLst>
              <c:ext xmlns:c16="http://schemas.microsoft.com/office/drawing/2014/chart" uri="{C3380CC4-5D6E-409C-BE32-E72D297353CC}">
                <c16:uniqueId val="{00000001-CE68-4F03-8DE5-3E89E48D2192}"/>
              </c:ext>
            </c:extLst>
          </c:dPt>
          <c:dPt>
            <c:idx val="1"/>
            <c:bubble3D val="0"/>
            <c:spPr>
              <a:solidFill>
                <a:schemeClr val="accent1">
                  <a:shade val="53000"/>
                </a:schemeClr>
              </a:solidFill>
              <a:ln w="19050">
                <a:solidFill>
                  <a:schemeClr val="lt1"/>
                </a:solidFill>
              </a:ln>
              <a:effectLst/>
            </c:spPr>
            <c:extLst>
              <c:ext xmlns:c16="http://schemas.microsoft.com/office/drawing/2014/chart" uri="{C3380CC4-5D6E-409C-BE32-E72D297353CC}">
                <c16:uniqueId val="{00000003-C9FC-4E35-8A76-6A697F9E6E48}"/>
              </c:ext>
            </c:extLst>
          </c:dPt>
          <c:dPt>
            <c:idx val="2"/>
            <c:bubble3D val="0"/>
            <c:spPr>
              <a:solidFill>
                <a:schemeClr val="accent1">
                  <a:shade val="65000"/>
                </a:schemeClr>
              </a:solidFill>
              <a:ln w="19050">
                <a:solidFill>
                  <a:schemeClr val="lt1"/>
                </a:solidFill>
              </a:ln>
              <a:effectLst/>
            </c:spPr>
            <c:extLst>
              <c:ext xmlns:c16="http://schemas.microsoft.com/office/drawing/2014/chart" uri="{C3380CC4-5D6E-409C-BE32-E72D297353CC}">
                <c16:uniqueId val="{00000001-04A0-4F1E-893D-D84AC3F795B3}"/>
              </c:ext>
            </c:extLst>
          </c:dPt>
          <c:dPt>
            <c:idx val="3"/>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2-04A0-4F1E-893D-D84AC3F795B3}"/>
              </c:ext>
            </c:extLst>
          </c:dPt>
          <c:dPt>
            <c:idx val="4"/>
            <c:bubble3D val="0"/>
            <c:spPr>
              <a:solidFill>
                <a:schemeClr val="accent1">
                  <a:shade val="88000"/>
                </a:schemeClr>
              </a:solidFill>
              <a:ln w="19050">
                <a:solidFill>
                  <a:schemeClr val="lt1"/>
                </a:solidFill>
              </a:ln>
              <a:effectLst/>
            </c:spPr>
            <c:extLst>
              <c:ext xmlns:c16="http://schemas.microsoft.com/office/drawing/2014/chart" uri="{C3380CC4-5D6E-409C-BE32-E72D297353CC}">
                <c16:uniqueId val="{00000003-04A0-4F1E-893D-D84AC3F795B3}"/>
              </c:ext>
            </c:extLst>
          </c:dPt>
          <c:dPt>
            <c:idx val="5"/>
            <c:bubble3D val="0"/>
            <c:spPr>
              <a:solidFill>
                <a:schemeClr val="accent1"/>
              </a:solidFill>
              <a:ln w="19050">
                <a:solidFill>
                  <a:schemeClr val="lt1"/>
                </a:solidFill>
              </a:ln>
              <a:effectLst/>
            </c:spPr>
            <c:extLst>
              <c:ext xmlns:c16="http://schemas.microsoft.com/office/drawing/2014/chart" uri="{C3380CC4-5D6E-409C-BE32-E72D297353CC}">
                <c16:uniqueId val="{00000004-04A0-4F1E-893D-D84AC3F795B3}"/>
              </c:ext>
            </c:extLst>
          </c:dPt>
          <c:dPt>
            <c:idx val="6"/>
            <c:bubble3D val="0"/>
            <c:spPr>
              <a:solidFill>
                <a:schemeClr val="accent1">
                  <a:tint val="89000"/>
                </a:schemeClr>
              </a:solidFill>
              <a:ln w="19050">
                <a:solidFill>
                  <a:schemeClr val="lt1"/>
                </a:solidFill>
              </a:ln>
              <a:effectLst/>
            </c:spPr>
            <c:extLst>
              <c:ext xmlns:c16="http://schemas.microsoft.com/office/drawing/2014/chart" uri="{C3380CC4-5D6E-409C-BE32-E72D297353CC}">
                <c16:uniqueId val="{00000006-04A0-4F1E-893D-D84AC3F795B3}"/>
              </c:ext>
            </c:extLst>
          </c:dPt>
          <c:dPt>
            <c:idx val="7"/>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5-04A0-4F1E-893D-D84AC3F795B3}"/>
              </c:ext>
            </c:extLst>
          </c:dPt>
          <c:dPt>
            <c:idx val="8"/>
            <c:bubble3D val="0"/>
            <c:spPr>
              <a:solidFill>
                <a:schemeClr val="accent1">
                  <a:tint val="65000"/>
                </a:schemeClr>
              </a:solidFill>
              <a:ln w="19050">
                <a:solidFill>
                  <a:schemeClr val="lt1"/>
                </a:solidFill>
              </a:ln>
              <a:effectLst/>
            </c:spPr>
            <c:extLst>
              <c:ext xmlns:c16="http://schemas.microsoft.com/office/drawing/2014/chart" uri="{C3380CC4-5D6E-409C-BE32-E72D297353CC}">
                <c16:uniqueId val="{00000000-04A0-4F1E-893D-D84AC3F795B3}"/>
              </c:ext>
            </c:extLst>
          </c:dPt>
          <c:dPt>
            <c:idx val="9"/>
            <c:bubble3D val="0"/>
            <c:spPr>
              <a:solidFill>
                <a:schemeClr val="accent1">
                  <a:tint val="54000"/>
                </a:schemeClr>
              </a:solidFill>
              <a:ln w="19050">
                <a:solidFill>
                  <a:schemeClr val="lt1"/>
                </a:solidFill>
              </a:ln>
              <a:effectLst/>
            </c:spPr>
            <c:extLst>
              <c:ext xmlns:c16="http://schemas.microsoft.com/office/drawing/2014/chart" uri="{C3380CC4-5D6E-409C-BE32-E72D297353CC}">
                <c16:uniqueId val="{00000007-04A0-4F1E-893D-D84AC3F795B3}"/>
              </c:ext>
            </c:extLst>
          </c:dPt>
          <c:dPt>
            <c:idx val="10"/>
            <c:bubble3D val="0"/>
            <c:spPr>
              <a:solidFill>
                <a:schemeClr val="accent1">
                  <a:tint val="42000"/>
                </a:schemeClr>
              </a:solidFill>
              <a:ln w="19050">
                <a:solidFill>
                  <a:schemeClr val="lt1"/>
                </a:solidFill>
              </a:ln>
              <a:effectLst/>
            </c:spPr>
            <c:extLst>
              <c:ext xmlns:c16="http://schemas.microsoft.com/office/drawing/2014/chart" uri="{C3380CC4-5D6E-409C-BE32-E72D297353CC}">
                <c16:uniqueId val="{00000015-C9FC-4E35-8A76-6A697F9E6E48}"/>
              </c:ext>
            </c:extLst>
          </c:dPt>
          <c:dLbls>
            <c:dLbl>
              <c:idx val="0"/>
              <c:layout>
                <c:manualLayout>
                  <c:x val="0.11786173696109768"/>
                  <c:y val="0.11280188610984861"/>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4420339512092185"/>
                      <c:h val="0.15762005773547033"/>
                    </c:manualLayout>
                  </c15:layout>
                </c:ext>
                <c:ext xmlns:c16="http://schemas.microsoft.com/office/drawing/2014/chart" uri="{C3380CC4-5D6E-409C-BE32-E72D297353CC}">
                  <c16:uniqueId val="{00000001-CE68-4F03-8DE5-3E89E48D2192}"/>
                </c:ext>
              </c:extLst>
            </c:dLbl>
            <c:dLbl>
              <c:idx val="2"/>
              <c:layout>
                <c:manualLayout>
                  <c:x val="0.13083451202263083"/>
                  <c:y val="-0.1623245095061548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4A0-4F1E-893D-D84AC3F795B3}"/>
                </c:ext>
              </c:extLst>
            </c:dLbl>
            <c:dLbl>
              <c:idx val="3"/>
              <c:layout>
                <c:manualLayout>
                  <c:x val="0.22984441301272984"/>
                  <c:y val="-9.35429376815129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04A0-4F1E-893D-D84AC3F795B3}"/>
                </c:ext>
              </c:extLst>
            </c:dLbl>
            <c:dLbl>
              <c:idx val="4"/>
              <c:layout>
                <c:manualLayout>
                  <c:x val="0.25459688826025462"/>
                  <c:y val="-2.201010298388550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4A0-4F1E-893D-D84AC3F795B3}"/>
                </c:ext>
              </c:extLst>
            </c:dLbl>
            <c:dLbl>
              <c:idx val="5"/>
              <c:layout>
                <c:manualLayout>
                  <c:x val="0.19094766619519093"/>
                  <c:y val="1.375631436492837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04A0-4F1E-893D-D84AC3F795B3}"/>
                </c:ext>
              </c:extLst>
            </c:dLbl>
            <c:dLbl>
              <c:idx val="6"/>
              <c:layout>
                <c:manualLayout>
                  <c:x val="0.11315417256011309"/>
                  <c:y val="1.925884011089972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04A0-4F1E-893D-D84AC3F795B3}"/>
                </c:ext>
              </c:extLst>
            </c:dLbl>
            <c:dLbl>
              <c:idx val="7"/>
              <c:layout>
                <c:manualLayout>
                  <c:x val="1.2376237623762377E-2"/>
                  <c:y val="2.201010298388539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4A0-4F1E-893D-D84AC3F795B3}"/>
                </c:ext>
              </c:extLst>
            </c:dLbl>
            <c:dLbl>
              <c:idx val="8"/>
              <c:layout>
                <c:manualLayout>
                  <c:x val="-0.19094766619519093"/>
                  <c:y val="2.476136585687107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04A0-4F1E-893D-D84AC3F795B3}"/>
                </c:ext>
              </c:extLst>
            </c:dLbl>
            <c:dLbl>
              <c:idx val="9"/>
              <c:layout>
                <c:manualLayout>
                  <c:x val="-0.221004243281471"/>
                  <c:y val="-7.428409757061331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4A0-4F1E-893D-D84AC3F795B3}"/>
                </c:ext>
              </c:extLst>
            </c:dLbl>
            <c:numFmt formatCode="0.0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Sheet1!$A$2:$A$12</c:f>
              <c:strCache>
                <c:ptCount val="11"/>
                <c:pt idx="0">
                  <c:v>Tires</c:v>
                </c:pt>
                <c:pt idx="1">
                  <c:v>Lubricants</c:v>
                </c:pt>
                <c:pt idx="2">
                  <c:v>Collision Body Parts</c:v>
                </c:pt>
                <c:pt idx="3">
                  <c:v>Brake Parts</c:v>
                </c:pt>
                <c:pt idx="4">
                  <c:v>Batteries</c:v>
                </c:pt>
                <c:pt idx="5">
                  <c:v>Filters</c:v>
                </c:pt>
                <c:pt idx="6">
                  <c:v>Lighting </c:v>
                </c:pt>
                <c:pt idx="7">
                  <c:v>Starters/ Alternators</c:v>
                </c:pt>
                <c:pt idx="8">
                  <c:v>Exhaust Components</c:v>
                </c:pt>
                <c:pt idx="9">
                  <c:v>Spark Plugs</c:v>
                </c:pt>
                <c:pt idx="10">
                  <c:v>Others*</c:v>
                </c:pt>
              </c:strCache>
            </c:strRef>
          </c:cat>
          <c:val>
            <c:numRef>
              <c:f>Sheet1!$B$2:$B$12</c:f>
              <c:numCache>
                <c:formatCode>0.00%</c:formatCode>
                <c:ptCount val="11"/>
                <c:pt idx="0">
                  <c:v>0.18965517241379309</c:v>
                </c:pt>
                <c:pt idx="1">
                  <c:v>0.14106583072100315</c:v>
                </c:pt>
                <c:pt idx="2">
                  <c:v>8.9341692789968646E-2</c:v>
                </c:pt>
                <c:pt idx="3">
                  <c:v>3.4482758620689655E-2</c:v>
                </c:pt>
                <c:pt idx="4">
                  <c:v>2.8213166144200625E-2</c:v>
                </c:pt>
                <c:pt idx="5">
                  <c:v>1.5673981191222573E-2</c:v>
                </c:pt>
                <c:pt idx="6">
                  <c:v>1.3322884012539187E-2</c:v>
                </c:pt>
                <c:pt idx="7">
                  <c:v>1.0971786833855801E-2</c:v>
                </c:pt>
                <c:pt idx="8">
                  <c:v>9.4043887147335428E-3</c:v>
                </c:pt>
                <c:pt idx="9">
                  <c:v>6.2695924764890288E-3</c:v>
                </c:pt>
                <c:pt idx="10">
                  <c:v>0.4615987460815047</c:v>
                </c:pt>
              </c:numCache>
            </c:numRef>
          </c:val>
          <c:extLst>
            <c:ext xmlns:c16="http://schemas.microsoft.com/office/drawing/2014/chart" uri="{C3380CC4-5D6E-409C-BE32-E72D297353CC}">
              <c16:uniqueId val="{0000000A-CE68-4F03-8DE5-3E89E48D2192}"/>
            </c:ext>
          </c:extLst>
        </c:ser>
        <c:dLbls>
          <c:dLblPos val="bestFit"/>
          <c:showLegendKey val="0"/>
          <c:showVal val="1"/>
          <c:showCatName val="0"/>
          <c:showSerName val="0"/>
          <c:showPercent val="0"/>
          <c:showBubbleSize val="0"/>
          <c:showLeaderLines val="0"/>
        </c:dLbls>
        <c:firstSliceAng val="360"/>
      </c:pieChart>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0629544219386"/>
          <c:y val="4.5866696805413248E-2"/>
          <c:w val="0.53979314944562218"/>
          <c:h val="0.84318305953174322"/>
        </c:manualLayout>
      </c:layout>
      <c:pieChart>
        <c:varyColors val="1"/>
        <c:ser>
          <c:idx val="0"/>
          <c:order val="0"/>
          <c:tx>
            <c:strRef>
              <c:f>Sheet1!$B$1</c:f>
              <c:strCache>
                <c:ptCount val="1"/>
                <c:pt idx="0">
                  <c:v>FY 2022</c:v>
                </c:pt>
              </c:strCache>
            </c:strRef>
          </c:tx>
          <c:spPr>
            <a:effectLst/>
          </c:spPr>
          <c:dPt>
            <c:idx val="0"/>
            <c:bubble3D val="0"/>
            <c:spPr>
              <a:solidFill>
                <a:schemeClr val="accent1"/>
              </a:solidFill>
              <a:ln w="19050">
                <a:solidFill>
                  <a:schemeClr val="lt1"/>
                </a:solidFill>
              </a:ln>
              <a:effectLst>
                <a:innerShdw blurRad="63500" dist="50800">
                  <a:prstClr val="black">
                    <a:alpha val="50000"/>
                  </a:prstClr>
                </a:innerShdw>
              </a:effectLst>
            </c:spPr>
            <c:extLst>
              <c:ext xmlns:c16="http://schemas.microsoft.com/office/drawing/2014/chart" uri="{C3380CC4-5D6E-409C-BE32-E72D297353CC}">
                <c16:uniqueId val="{00000001-CE68-4F03-8DE5-3E89E48D2192}"/>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6C7B-43CF-8FF2-39F84A1333F5}"/>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1-04A0-4F1E-893D-D84AC3F795B3}"/>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2-04A0-4F1E-893D-D84AC3F795B3}"/>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3-04A0-4F1E-893D-D84AC3F795B3}"/>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4-04A0-4F1E-893D-D84AC3F795B3}"/>
              </c:ext>
            </c:extLst>
          </c:dPt>
          <c:dPt>
            <c:idx val="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06-04A0-4F1E-893D-D84AC3F795B3}"/>
              </c:ext>
            </c:extLst>
          </c:dPt>
          <c:dPt>
            <c:idx val="7"/>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05-04A0-4F1E-893D-D84AC3F795B3}"/>
              </c:ext>
            </c:extLst>
          </c:dPt>
          <c:dPt>
            <c:idx val="8"/>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00-04A0-4F1E-893D-D84AC3F795B3}"/>
              </c:ext>
            </c:extLst>
          </c:dPt>
          <c:dPt>
            <c:idx val="9"/>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07-04A0-4F1E-893D-D84AC3F795B3}"/>
              </c:ext>
            </c:extLst>
          </c:dPt>
          <c:dPt>
            <c:idx val="1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15-6C7B-43CF-8FF2-39F84A1333F5}"/>
              </c:ext>
            </c:extLst>
          </c:dPt>
          <c:dLbls>
            <c:dLbl>
              <c:idx val="0"/>
              <c:layout>
                <c:manualLayout>
                  <c:x val="-2.8042271324995267E-2"/>
                  <c:y val="6.2771145621527608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4420339512092185"/>
                      <c:h val="0.15762005773547033"/>
                    </c:manualLayout>
                  </c15:layout>
                </c:ext>
                <c:ext xmlns:c16="http://schemas.microsoft.com/office/drawing/2014/chart" uri="{C3380CC4-5D6E-409C-BE32-E72D297353CC}">
                  <c16:uniqueId val="{00000001-CE68-4F03-8DE5-3E89E48D2192}"/>
                </c:ext>
              </c:extLst>
            </c:dLbl>
            <c:dLbl>
              <c:idx val="2"/>
              <c:layout>
                <c:manualLayout>
                  <c:x val="0.13083451202263083"/>
                  <c:y val="-0.1623245095061548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4A0-4F1E-893D-D84AC3F795B3}"/>
                </c:ext>
              </c:extLst>
            </c:dLbl>
            <c:dLbl>
              <c:idx val="3"/>
              <c:layout>
                <c:manualLayout>
                  <c:x val="0.22984441301272984"/>
                  <c:y val="-9.35429376815129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04A0-4F1E-893D-D84AC3F795B3}"/>
                </c:ext>
              </c:extLst>
            </c:dLbl>
            <c:dLbl>
              <c:idx val="4"/>
              <c:layout>
                <c:manualLayout>
                  <c:x val="0.25459688826025462"/>
                  <c:y val="-2.201010298388550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4A0-4F1E-893D-D84AC3F795B3}"/>
                </c:ext>
              </c:extLst>
            </c:dLbl>
            <c:dLbl>
              <c:idx val="5"/>
              <c:layout>
                <c:manualLayout>
                  <c:x val="0.19094766619519093"/>
                  <c:y val="1.375631436492837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04A0-4F1E-893D-D84AC3F795B3}"/>
                </c:ext>
              </c:extLst>
            </c:dLbl>
            <c:dLbl>
              <c:idx val="6"/>
              <c:layout>
                <c:manualLayout>
                  <c:x val="0.11315417256011309"/>
                  <c:y val="1.925884011089972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04A0-4F1E-893D-D84AC3F795B3}"/>
                </c:ext>
              </c:extLst>
            </c:dLbl>
            <c:dLbl>
              <c:idx val="7"/>
              <c:layout>
                <c:manualLayout>
                  <c:x val="1.2376237623762377E-2"/>
                  <c:y val="2.201010298388539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4A0-4F1E-893D-D84AC3F795B3}"/>
                </c:ext>
              </c:extLst>
            </c:dLbl>
            <c:dLbl>
              <c:idx val="8"/>
              <c:layout>
                <c:manualLayout>
                  <c:x val="-0.19094766619519093"/>
                  <c:y val="2.476136585687107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04A0-4F1E-893D-D84AC3F795B3}"/>
                </c:ext>
              </c:extLst>
            </c:dLbl>
            <c:dLbl>
              <c:idx val="9"/>
              <c:layout>
                <c:manualLayout>
                  <c:x val="-0.221004243281471"/>
                  <c:y val="-7.428409757061331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4A0-4F1E-893D-D84AC3F795B3}"/>
                </c:ext>
              </c:extLst>
            </c:dLbl>
            <c:numFmt formatCode="0.0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Sheet1!$A$2:$A$12</c:f>
              <c:strCache>
                <c:ptCount val="2"/>
                <c:pt idx="0">
                  <c:v>Domestic Aftermarket</c:v>
                </c:pt>
                <c:pt idx="1">
                  <c:v>Import Aftermarket </c:v>
                </c:pt>
              </c:strCache>
            </c:strRef>
          </c:cat>
          <c:val>
            <c:numRef>
              <c:f>Sheet1!$B$2:$B$12</c:f>
              <c:numCache>
                <c:formatCode>0.00%</c:formatCode>
                <c:ptCount val="11"/>
                <c:pt idx="0">
                  <c:v>0.68690000000000007</c:v>
                </c:pt>
                <c:pt idx="1">
                  <c:v>0.31309999999999999</c:v>
                </c:pt>
              </c:numCache>
            </c:numRef>
          </c:val>
          <c:extLst>
            <c:ext xmlns:c16="http://schemas.microsoft.com/office/drawing/2014/chart" uri="{C3380CC4-5D6E-409C-BE32-E72D297353CC}">
              <c16:uniqueId val="{0000000A-CE68-4F03-8DE5-3E89E48D2192}"/>
            </c:ext>
          </c:extLst>
        </c:ser>
        <c:dLbls>
          <c:dLblPos val="bestFit"/>
          <c:showLegendKey val="0"/>
          <c:showVal val="1"/>
          <c:showCatName val="0"/>
          <c:showSerName val="0"/>
          <c:showPercent val="0"/>
          <c:showBubbleSize val="0"/>
          <c:showLeaderLines val="0"/>
        </c:dLbls>
        <c:firstSliceAng val="360"/>
      </c:pieChart>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4D8B8D-5833-4814-AC98-7F37080FB5F8}"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IN"/>
        </a:p>
      </dgm:t>
    </dgm:pt>
    <dgm:pt modelId="{F3E088C9-E1BE-4FC1-BD81-27D218CADF12}">
      <dgm:prSet phldrT="[Text]" custT="1"/>
      <dgm:spPr>
        <a:solidFill>
          <a:srgbClr val="355F86"/>
        </a:solidFill>
      </dgm:spPr>
      <dgm:t>
        <a:bodyPr lIns="180000" tIns="36000" rIns="108000" bIns="36000"/>
        <a:lstStyle/>
        <a:p>
          <a:pPr marL="0" lvl="0" indent="0" algn="just" defTabSz="914400" rtl="0" eaLnBrk="1" latinLnBrk="0" hangingPunct="1">
            <a:lnSpc>
              <a:spcPts val="1900"/>
            </a:lnSpc>
            <a:spcBef>
              <a:spcPct val="0"/>
            </a:spcBef>
            <a:spcAft>
              <a:spcPts val="300"/>
            </a:spcAft>
            <a:buFontTx/>
            <a:buNone/>
          </a:pPr>
          <a:r>
            <a:rPr lang="en-US" sz="1000" kern="1200" dirty="0">
              <a:solidFill>
                <a:schemeClr val="bg1"/>
              </a:solidFill>
              <a:latin typeface="Verdana"/>
            </a:rPr>
            <a:t>The phrase "counterfeit components" describes replicas of parts from well-known brands. The vendors don't follow the standards or employ a uniform testing technique, even though that the parts are supplied in the unorganized sector under brand names. This creates a big barrier in the Indian aftermarket. A few manufacturers have developed parts with holographic sealing in response to the problem of counterfeit components.</a:t>
          </a:r>
          <a:endPar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8121767E-37F0-4FA4-8E88-7E2269299C7D}" type="parTrans" cxnId="{0C55F158-13D9-48F0-B33C-FBD0E949698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A4255CBC-4FB7-4046-AAD2-AC76881935C1}" type="sibTrans" cxnId="{0C55F158-13D9-48F0-B33C-FBD0E949698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D633FF7F-AF0E-4095-A59F-8F4050FC22B5}">
      <dgm:prSet phldrT="[Text]" custT="1"/>
      <dgm:spPr>
        <a:solidFill>
          <a:srgbClr val="355F86"/>
        </a:solidFill>
      </dgm:spPr>
      <dgm:t>
        <a:bodyPr lIns="180000" tIns="36000" rIns="108000" bIns="36000"/>
        <a:lstStyle/>
        <a:p>
          <a:pPr marL="0" lvl="0" indent="0" algn="just" defTabSz="914400" rtl="0" eaLnBrk="1" latinLnBrk="0" hangingPunct="1">
            <a:lnSpc>
              <a:spcPts val="1900"/>
            </a:lnSpc>
            <a:spcBef>
              <a:spcPct val="0"/>
            </a:spcBef>
            <a:spcAft>
              <a:spcPts val="300"/>
            </a:spcAft>
            <a:buFontTx/>
            <a:buNone/>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rPr>
            <a:t>The highly distributed Indian service network ecology is dominated by independent workshops. The IAM is facing a variety of difficulties, such as developing the necessary infrastructure, enhancing skill sets to accommodate contemporary technologies, and gaining technical expertise, which contains concerns about the caliber of services. There is also lack in availability of parts of old vehicle models due to lack of supply chain also with increasingly modern cars, this issue will result in more OES channel alternatives.</a:t>
          </a:r>
          <a:endParaRPr kumimoji="0" lang="en-IN"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endParaRPr>
        </a:p>
      </dgm:t>
    </dgm:pt>
    <dgm:pt modelId="{9F1D6C57-BFEB-46C3-93C1-697056E9FDAE}" type="sibTrans" cxnId="{DA8A1C85-C74A-4CBB-83B7-2706B4FF0C65}">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FB4556F4-373F-4AC8-85AA-282078BAE228}" type="parTrans" cxnId="{DA8A1C85-C74A-4CBB-83B7-2706B4FF0C65}">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4C1FA43B-860E-4AA6-951C-FBF85AD914FD}">
      <dgm:prSet phldrT="[Text]" custT="1"/>
      <dgm:spPr>
        <a:solidFill>
          <a:srgbClr val="355F86"/>
        </a:solidFill>
      </dgm:spPr>
      <dgm:t>
        <a:bodyPr lIns="180000" tIns="36000" rIns="108000" bIns="36000"/>
        <a:lstStyle/>
        <a:p>
          <a:pPr algn="just" rtl="0" eaLnBrk="1" latinLnBrk="0" hangingPunct="1">
            <a:lnSpc>
              <a:spcPct val="150000"/>
            </a:lnSpc>
            <a:buFontTx/>
            <a:buNone/>
          </a:pPr>
          <a:r>
            <a:rPr lang="en-US" sz="1000" dirty="0">
              <a:solidFill>
                <a:schemeClr val="bg1"/>
              </a:solidFill>
              <a:latin typeface="Verdana" panose="020B0604030504040204" pitchFamily="34" charset="0"/>
              <a:ea typeface="Verdana" panose="020B0604030504040204" pitchFamily="34" charset="0"/>
            </a:rPr>
            <a:t>The rise in pricing issues is occurring more frequently as new players (Tier 1 and Tier 2 companies) enter the market and keep component prices much lower than Tier 1 companies. As a result, Tier 1 players are finding it extremely challenging to meet their sales goals and are primarily focused on supplying OEMs. Customers in India </a:t>
          </a:r>
          <a:r>
            <a:rPr lang="en-US" sz="1000" dirty="0" err="1">
              <a:solidFill>
                <a:schemeClr val="bg1"/>
              </a:solidFill>
              <a:latin typeface="Verdana" panose="020B0604030504040204" pitchFamily="34" charset="0"/>
              <a:ea typeface="Verdana" panose="020B0604030504040204" pitchFamily="34" charset="0"/>
            </a:rPr>
            <a:t>prioritise</a:t>
          </a:r>
          <a:r>
            <a:rPr lang="en-US" sz="1000" dirty="0">
              <a:solidFill>
                <a:schemeClr val="bg1"/>
              </a:solidFill>
              <a:latin typeface="Verdana" panose="020B0604030504040204" pitchFamily="34" charset="0"/>
              <a:ea typeface="Verdana" panose="020B0604030504040204" pitchFamily="34" charset="0"/>
            </a:rPr>
            <a:t> cost above quality, thus they choose to purchase counterfeit parts over high-quality products. Owing to these reasons, the aftermarket is anticipated to face some fascinating effects of this shift in the automotive industry.</a:t>
          </a: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62DBD9C6-71CC-4A62-9543-E8E19D900809}" type="parTrans" cxnId="{EA16AEB2-8891-4E96-A0E8-BD72C793FFA6}">
      <dgm:prSet/>
      <dgm:spPr/>
      <dgm:t>
        <a:bodyPr/>
        <a:lstStyle/>
        <a:p>
          <a:endParaRPr lang="en-IN"/>
        </a:p>
      </dgm:t>
    </dgm:pt>
    <dgm:pt modelId="{B54AC524-DBFD-4AB7-8CF8-190E1B5926DA}" type="sibTrans" cxnId="{EA16AEB2-8891-4E96-A0E8-BD72C793FFA6}">
      <dgm:prSet/>
      <dgm:spPr/>
      <dgm:t>
        <a:bodyPr/>
        <a:lstStyle/>
        <a:p>
          <a:endParaRPr lang="en-IN"/>
        </a:p>
      </dgm:t>
    </dgm:pt>
    <dgm:pt modelId="{25C2A287-2898-4265-A63E-C65443AD49F1}" type="pres">
      <dgm:prSet presAssocID="{694D8B8D-5833-4814-AC98-7F37080FB5F8}" presName="Name0" presStyleCnt="0">
        <dgm:presLayoutVars>
          <dgm:chMax val="7"/>
          <dgm:chPref val="7"/>
          <dgm:dir/>
        </dgm:presLayoutVars>
      </dgm:prSet>
      <dgm:spPr/>
    </dgm:pt>
    <dgm:pt modelId="{38FFAA63-3B03-4AAC-BAC9-63EFEF9B14F1}" type="pres">
      <dgm:prSet presAssocID="{694D8B8D-5833-4814-AC98-7F37080FB5F8}" presName="Name1" presStyleCnt="0"/>
      <dgm:spPr/>
    </dgm:pt>
    <dgm:pt modelId="{32124E31-137E-4DD2-8AD9-36DDB52D0386}" type="pres">
      <dgm:prSet presAssocID="{694D8B8D-5833-4814-AC98-7F37080FB5F8}" presName="cycle" presStyleCnt="0"/>
      <dgm:spPr/>
    </dgm:pt>
    <dgm:pt modelId="{D1F8606E-FB1B-4A39-AF13-4DAF764206D6}" type="pres">
      <dgm:prSet presAssocID="{694D8B8D-5833-4814-AC98-7F37080FB5F8}" presName="srcNode" presStyleLbl="node1" presStyleIdx="0" presStyleCnt="3"/>
      <dgm:spPr/>
    </dgm:pt>
    <dgm:pt modelId="{EB346A23-871C-427C-91B4-B437DA3169D5}" type="pres">
      <dgm:prSet presAssocID="{694D8B8D-5833-4814-AC98-7F37080FB5F8}" presName="conn" presStyleLbl="parChTrans1D2" presStyleIdx="0" presStyleCnt="1"/>
      <dgm:spPr/>
    </dgm:pt>
    <dgm:pt modelId="{A139C871-F654-4EAF-A135-A475DDB43BAD}" type="pres">
      <dgm:prSet presAssocID="{694D8B8D-5833-4814-AC98-7F37080FB5F8}" presName="extraNode" presStyleLbl="node1" presStyleIdx="0" presStyleCnt="3"/>
      <dgm:spPr/>
    </dgm:pt>
    <dgm:pt modelId="{5A624F24-EF1C-477E-BA6E-4C1AE4B602FF}" type="pres">
      <dgm:prSet presAssocID="{694D8B8D-5833-4814-AC98-7F37080FB5F8}" presName="dstNode" presStyleLbl="node1" presStyleIdx="0" presStyleCnt="3"/>
      <dgm:spPr/>
    </dgm:pt>
    <dgm:pt modelId="{0047B82D-AA34-4115-8E58-AAF89EDE7879}" type="pres">
      <dgm:prSet presAssocID="{D633FF7F-AF0E-4095-A59F-8F4050FC22B5}" presName="text_1" presStyleLbl="node1" presStyleIdx="0" presStyleCnt="3" custScaleX="79812" custScaleY="166078" custLinFactNeighborX="4920" custLinFactNeighborY="-1612">
        <dgm:presLayoutVars>
          <dgm:bulletEnabled val="1"/>
        </dgm:presLayoutVars>
      </dgm:prSet>
      <dgm:spPr/>
    </dgm:pt>
    <dgm:pt modelId="{FF1720B6-0901-44DE-AA2B-1B185D103150}" type="pres">
      <dgm:prSet presAssocID="{D633FF7F-AF0E-4095-A59F-8F4050FC22B5}" presName="accent_1" presStyleCnt="0"/>
      <dgm:spPr/>
    </dgm:pt>
    <dgm:pt modelId="{F29595F1-07F7-482B-B4D9-2349B60A9706}" type="pres">
      <dgm:prSet presAssocID="{D633FF7F-AF0E-4095-A59F-8F4050FC22B5}" presName="accentRepeatNode" presStyleLbl="solidFgAcc1" presStyleIdx="0" presStyleCnt="3" custScaleX="96654" custScaleY="96654" custLinFactNeighborX="4869" custLinFactNeighborY="-3638"/>
      <dgm:spPr/>
    </dgm:pt>
    <dgm:pt modelId="{B7730416-B580-4C0B-8917-97AA6D6A0EFE}" type="pres">
      <dgm:prSet presAssocID="{F3E088C9-E1BE-4FC1-BD81-27D218CADF12}" presName="text_2" presStyleLbl="node1" presStyleIdx="1" presStyleCnt="3" custScaleX="82372" custScaleY="139469" custLinFactNeighborX="1026" custLinFactNeighborY="8134">
        <dgm:presLayoutVars>
          <dgm:bulletEnabled val="1"/>
        </dgm:presLayoutVars>
      </dgm:prSet>
      <dgm:spPr/>
    </dgm:pt>
    <dgm:pt modelId="{B2F6D539-F11B-4AA8-B9AD-719C5A51CB34}" type="pres">
      <dgm:prSet presAssocID="{F3E088C9-E1BE-4FC1-BD81-27D218CADF12}" presName="accent_2" presStyleCnt="0"/>
      <dgm:spPr/>
    </dgm:pt>
    <dgm:pt modelId="{BB34F8E7-EC83-41DE-B32F-E7D347671AF4}" type="pres">
      <dgm:prSet presAssocID="{F3E088C9-E1BE-4FC1-BD81-27D218CADF12}" presName="accentRepeatNode" presStyleLbl="solidFgAcc1" presStyleIdx="1" presStyleCnt="3" custScaleX="96654" custScaleY="96654" custLinFactNeighborX="-24698" custLinFactNeighborY="-9671"/>
      <dgm:spPr/>
    </dgm:pt>
    <dgm:pt modelId="{8C3FA2C6-F9CB-4E6F-B65F-06485960673E}" type="pres">
      <dgm:prSet presAssocID="{4C1FA43B-860E-4AA6-951C-FBF85AD914FD}" presName="text_3" presStyleLbl="node1" presStyleIdx="2" presStyleCnt="3" custScaleX="75063" custScaleY="145282" custLinFactNeighborX="2468" custLinFactNeighborY="9832">
        <dgm:presLayoutVars>
          <dgm:bulletEnabled val="1"/>
        </dgm:presLayoutVars>
      </dgm:prSet>
      <dgm:spPr/>
    </dgm:pt>
    <dgm:pt modelId="{E71CFEAA-3884-4EA2-AD65-3B8D22267CFD}" type="pres">
      <dgm:prSet presAssocID="{4C1FA43B-860E-4AA6-951C-FBF85AD914FD}" presName="accent_3" presStyleCnt="0"/>
      <dgm:spPr/>
    </dgm:pt>
    <dgm:pt modelId="{8445CD8A-AD4F-4AB3-ABED-E4687C68BBD1}" type="pres">
      <dgm:prSet presAssocID="{4C1FA43B-860E-4AA6-951C-FBF85AD914FD}" presName="accentRepeatNode" presStyleLbl="solidFgAcc1" presStyleIdx="2" presStyleCnt="3" custScaleX="96654" custScaleY="96654"/>
      <dgm:spPr/>
    </dgm:pt>
  </dgm:ptLst>
  <dgm:cxnLst>
    <dgm:cxn modelId="{D7580502-7045-4217-87AD-EDF1D4F16716}" type="presOf" srcId="{694D8B8D-5833-4814-AC98-7F37080FB5F8}" destId="{25C2A287-2898-4265-A63E-C65443AD49F1}" srcOrd="0" destOrd="0" presId="urn:microsoft.com/office/officeart/2008/layout/VerticalCurvedList"/>
    <dgm:cxn modelId="{CC8FFE29-0301-4743-9740-B42DC7CD0217}" type="presOf" srcId="{4C1FA43B-860E-4AA6-951C-FBF85AD914FD}" destId="{8C3FA2C6-F9CB-4E6F-B65F-06485960673E}" srcOrd="0" destOrd="0" presId="urn:microsoft.com/office/officeart/2008/layout/VerticalCurvedList"/>
    <dgm:cxn modelId="{24AFF74D-A86C-4E56-AEBB-626BEED28F01}" type="presOf" srcId="{9F1D6C57-BFEB-46C3-93C1-697056E9FDAE}" destId="{EB346A23-871C-427C-91B4-B437DA3169D5}" srcOrd="0" destOrd="0" presId="urn:microsoft.com/office/officeart/2008/layout/VerticalCurvedList"/>
    <dgm:cxn modelId="{0C55F158-13D9-48F0-B33C-FBD0E9496983}" srcId="{694D8B8D-5833-4814-AC98-7F37080FB5F8}" destId="{F3E088C9-E1BE-4FC1-BD81-27D218CADF12}" srcOrd="1" destOrd="0" parTransId="{8121767E-37F0-4FA4-8E88-7E2269299C7D}" sibTransId="{A4255CBC-4FB7-4046-AAD2-AC76881935C1}"/>
    <dgm:cxn modelId="{DA8A1C85-C74A-4CBB-83B7-2706B4FF0C65}" srcId="{694D8B8D-5833-4814-AC98-7F37080FB5F8}" destId="{D633FF7F-AF0E-4095-A59F-8F4050FC22B5}" srcOrd="0" destOrd="0" parTransId="{FB4556F4-373F-4AC8-85AA-282078BAE228}" sibTransId="{9F1D6C57-BFEB-46C3-93C1-697056E9FDAE}"/>
    <dgm:cxn modelId="{44069DA6-57CF-471F-9FB2-64D1B59F35FA}" type="presOf" srcId="{F3E088C9-E1BE-4FC1-BD81-27D218CADF12}" destId="{B7730416-B580-4C0B-8917-97AA6D6A0EFE}" srcOrd="0" destOrd="0" presId="urn:microsoft.com/office/officeart/2008/layout/VerticalCurvedList"/>
    <dgm:cxn modelId="{EA16AEB2-8891-4E96-A0E8-BD72C793FFA6}" srcId="{694D8B8D-5833-4814-AC98-7F37080FB5F8}" destId="{4C1FA43B-860E-4AA6-951C-FBF85AD914FD}" srcOrd="2" destOrd="0" parTransId="{62DBD9C6-71CC-4A62-9543-E8E19D900809}" sibTransId="{B54AC524-DBFD-4AB7-8CF8-190E1B5926DA}"/>
    <dgm:cxn modelId="{3C58C4FD-C226-4861-9A81-FB32833E1B18}" type="presOf" srcId="{D633FF7F-AF0E-4095-A59F-8F4050FC22B5}" destId="{0047B82D-AA34-4115-8E58-AAF89EDE7879}" srcOrd="0" destOrd="0" presId="urn:microsoft.com/office/officeart/2008/layout/VerticalCurvedList"/>
    <dgm:cxn modelId="{2982A7ED-0BBC-4576-AEDF-2632253931EC}" type="presParOf" srcId="{25C2A287-2898-4265-A63E-C65443AD49F1}" destId="{38FFAA63-3B03-4AAC-BAC9-63EFEF9B14F1}" srcOrd="0" destOrd="0" presId="urn:microsoft.com/office/officeart/2008/layout/VerticalCurvedList"/>
    <dgm:cxn modelId="{CC3415EB-79E3-452D-909B-6FDF388C5C7E}" type="presParOf" srcId="{38FFAA63-3B03-4AAC-BAC9-63EFEF9B14F1}" destId="{32124E31-137E-4DD2-8AD9-36DDB52D0386}" srcOrd="0" destOrd="0" presId="urn:microsoft.com/office/officeart/2008/layout/VerticalCurvedList"/>
    <dgm:cxn modelId="{E9DFCC60-FFA5-4980-A935-7FE22642EA42}" type="presParOf" srcId="{32124E31-137E-4DD2-8AD9-36DDB52D0386}" destId="{D1F8606E-FB1B-4A39-AF13-4DAF764206D6}" srcOrd="0" destOrd="0" presId="urn:microsoft.com/office/officeart/2008/layout/VerticalCurvedList"/>
    <dgm:cxn modelId="{D244B027-A60C-4B77-B082-624A3C07A3A0}" type="presParOf" srcId="{32124E31-137E-4DD2-8AD9-36DDB52D0386}" destId="{EB346A23-871C-427C-91B4-B437DA3169D5}" srcOrd="1" destOrd="0" presId="urn:microsoft.com/office/officeart/2008/layout/VerticalCurvedList"/>
    <dgm:cxn modelId="{B1777BCA-FC93-4439-BA9D-D24EF3870814}" type="presParOf" srcId="{32124E31-137E-4DD2-8AD9-36DDB52D0386}" destId="{A139C871-F654-4EAF-A135-A475DDB43BAD}" srcOrd="2" destOrd="0" presId="urn:microsoft.com/office/officeart/2008/layout/VerticalCurvedList"/>
    <dgm:cxn modelId="{67E7A06E-DD8A-450E-862B-A74066D53C9B}" type="presParOf" srcId="{32124E31-137E-4DD2-8AD9-36DDB52D0386}" destId="{5A624F24-EF1C-477E-BA6E-4C1AE4B602FF}" srcOrd="3" destOrd="0" presId="urn:microsoft.com/office/officeart/2008/layout/VerticalCurvedList"/>
    <dgm:cxn modelId="{167F54A8-DC44-4BCF-81AD-2972067A5A61}" type="presParOf" srcId="{38FFAA63-3B03-4AAC-BAC9-63EFEF9B14F1}" destId="{0047B82D-AA34-4115-8E58-AAF89EDE7879}" srcOrd="1" destOrd="0" presId="urn:microsoft.com/office/officeart/2008/layout/VerticalCurvedList"/>
    <dgm:cxn modelId="{6DD3FB90-03E0-4324-9264-BEF6251C75DF}" type="presParOf" srcId="{38FFAA63-3B03-4AAC-BAC9-63EFEF9B14F1}" destId="{FF1720B6-0901-44DE-AA2B-1B185D103150}" srcOrd="2" destOrd="0" presId="urn:microsoft.com/office/officeart/2008/layout/VerticalCurvedList"/>
    <dgm:cxn modelId="{BE6D0927-D391-496C-8B65-5323006BC775}" type="presParOf" srcId="{FF1720B6-0901-44DE-AA2B-1B185D103150}" destId="{F29595F1-07F7-482B-B4D9-2349B60A9706}" srcOrd="0" destOrd="0" presId="urn:microsoft.com/office/officeart/2008/layout/VerticalCurvedList"/>
    <dgm:cxn modelId="{0A77C39F-09E2-44D4-BF22-42B3A73E6B1B}" type="presParOf" srcId="{38FFAA63-3B03-4AAC-BAC9-63EFEF9B14F1}" destId="{B7730416-B580-4C0B-8917-97AA6D6A0EFE}" srcOrd="3" destOrd="0" presId="urn:microsoft.com/office/officeart/2008/layout/VerticalCurvedList"/>
    <dgm:cxn modelId="{90CA5C43-FEF4-414D-91A7-4EAC03A73CA4}" type="presParOf" srcId="{38FFAA63-3B03-4AAC-BAC9-63EFEF9B14F1}" destId="{B2F6D539-F11B-4AA8-B9AD-719C5A51CB34}" srcOrd="4" destOrd="0" presId="urn:microsoft.com/office/officeart/2008/layout/VerticalCurvedList"/>
    <dgm:cxn modelId="{EDDFE3FF-308D-41D2-8F4F-B01406DBD958}" type="presParOf" srcId="{B2F6D539-F11B-4AA8-B9AD-719C5A51CB34}" destId="{BB34F8E7-EC83-41DE-B32F-E7D347671AF4}" srcOrd="0" destOrd="0" presId="urn:microsoft.com/office/officeart/2008/layout/VerticalCurvedList"/>
    <dgm:cxn modelId="{E0E70508-4E4D-4C84-95C5-A3EAF5AA13DF}" type="presParOf" srcId="{38FFAA63-3B03-4AAC-BAC9-63EFEF9B14F1}" destId="{8C3FA2C6-F9CB-4E6F-B65F-06485960673E}" srcOrd="5" destOrd="0" presId="urn:microsoft.com/office/officeart/2008/layout/VerticalCurvedList"/>
    <dgm:cxn modelId="{D3076C75-588A-43D7-A64A-A59C8B87830B}" type="presParOf" srcId="{38FFAA63-3B03-4AAC-BAC9-63EFEF9B14F1}" destId="{E71CFEAA-3884-4EA2-AD65-3B8D22267CFD}" srcOrd="6" destOrd="0" presId="urn:microsoft.com/office/officeart/2008/layout/VerticalCurvedList"/>
    <dgm:cxn modelId="{B39475CC-E4AE-4F2C-9D16-4FEFCDDAADFB}" type="presParOf" srcId="{E71CFEAA-3884-4EA2-AD65-3B8D22267CFD}" destId="{8445CD8A-AD4F-4AB3-ABED-E4687C68BBD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6A23-871C-427C-91B4-B437DA3169D5}">
      <dsp:nvSpPr>
        <dsp:cNvPr id="0" name=""/>
        <dsp:cNvSpPr/>
      </dsp:nvSpPr>
      <dsp:spPr>
        <a:xfrm>
          <a:off x="-6421042" y="-1030417"/>
          <a:ext cx="8020238" cy="8020238"/>
        </a:xfrm>
        <a:prstGeom prst="blockArc">
          <a:avLst>
            <a:gd name="adj1" fmla="val 18900000"/>
            <a:gd name="adj2" fmla="val 2700000"/>
            <a:gd name="adj3" fmla="val 2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47B82D-AA34-4115-8E58-AAF89EDE7879}">
      <dsp:nvSpPr>
        <dsp:cNvPr id="0" name=""/>
        <dsp:cNvSpPr/>
      </dsp:nvSpPr>
      <dsp:spPr>
        <a:xfrm>
          <a:off x="2289471" y="182941"/>
          <a:ext cx="6099765" cy="1979451"/>
        </a:xfrm>
        <a:prstGeom prst="rect">
          <a:avLst/>
        </a:prstGeom>
        <a:solidFill>
          <a:srgbClr val="355F8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36000" rIns="108000" bIns="36000" numCol="1" spcCol="1270" anchor="ctr" anchorCtr="0">
          <a:noAutofit/>
        </a:bodyPr>
        <a:lstStyle/>
        <a:p>
          <a:pPr marL="0" lvl="0" indent="0" algn="just" defTabSz="914400" rtl="0" eaLnBrk="1" latinLnBrk="0" hangingPunct="1">
            <a:lnSpc>
              <a:spcPts val="1900"/>
            </a:lnSpc>
            <a:spcBef>
              <a:spcPct val="0"/>
            </a:spcBef>
            <a:spcAft>
              <a:spcPts val="300"/>
            </a:spcAft>
            <a:buFontTx/>
            <a:buNone/>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rPr>
            <a:t>The highly distributed Indian service network ecology is dominated by independent workshops. The IAM is facing a variety of difficulties, such as developing the necessary infrastructure, enhancing skill sets to accommodate contemporary technologies, and gaining technical expertise, which contains concerns about the caliber of services. There is also lack in availability of parts of old vehicle models due to lack of supply chain also with increasingly modern cars, this issue will result in more OES channel alternatives.</a:t>
          </a:r>
          <a:endParaRPr kumimoji="0" lang="en-IN"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endParaRPr>
        </a:p>
      </dsp:txBody>
      <dsp:txXfrm>
        <a:off x="2289471" y="182941"/>
        <a:ext cx="6099765" cy="1979451"/>
      </dsp:txXfrm>
    </dsp:sp>
    <dsp:sp modelId="{F29595F1-07F7-482B-B4D9-2349B60A9706}">
      <dsp:nvSpPr>
        <dsp:cNvPr id="0" name=""/>
        <dsp:cNvSpPr/>
      </dsp:nvSpPr>
      <dsp:spPr>
        <a:xfrm>
          <a:off x="494542" y="417679"/>
          <a:ext cx="1440000" cy="1440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730416-B580-4C0B-8917-97AA6D6A0EFE}">
      <dsp:nvSpPr>
        <dsp:cNvPr id="0" name=""/>
        <dsp:cNvSpPr/>
      </dsp:nvSpPr>
      <dsp:spPr>
        <a:xfrm>
          <a:off x="2284657" y="2245497"/>
          <a:ext cx="5938542" cy="1662304"/>
        </a:xfrm>
        <a:prstGeom prst="rect">
          <a:avLst/>
        </a:prstGeom>
        <a:solidFill>
          <a:srgbClr val="355F8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36000" rIns="108000" bIns="36000" numCol="1" spcCol="1270" anchor="ctr" anchorCtr="0">
          <a:noAutofit/>
        </a:bodyPr>
        <a:lstStyle/>
        <a:p>
          <a:pPr marL="0" lvl="0" indent="0" algn="just" defTabSz="914400" rtl="0" eaLnBrk="1" latinLnBrk="0" hangingPunct="1">
            <a:lnSpc>
              <a:spcPts val="1900"/>
            </a:lnSpc>
            <a:spcBef>
              <a:spcPct val="0"/>
            </a:spcBef>
            <a:spcAft>
              <a:spcPts val="300"/>
            </a:spcAft>
            <a:buFontTx/>
            <a:buNone/>
          </a:pPr>
          <a:r>
            <a:rPr lang="en-US" sz="1000" kern="1200" dirty="0">
              <a:solidFill>
                <a:schemeClr val="bg1"/>
              </a:solidFill>
              <a:latin typeface="Verdana"/>
            </a:rPr>
            <a:t>The phrase "counterfeit components" describes replicas of parts from well-known brands. The vendors don't follow the standards or employ a uniform testing technique, even though that the parts are supplied in the unorganized sector under brand names. This creates a big barrier in the Indian aftermarket. A few manufacturers have developed parts with holographic sealing in response to the problem of counterfeit components.</a:t>
          </a:r>
          <a:endPar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dsp:txBody>
      <dsp:txXfrm>
        <a:off x="2284657" y="2245497"/>
        <a:ext cx="5938542" cy="1662304"/>
      </dsp:txXfrm>
    </dsp:sp>
    <dsp:sp modelId="{BB34F8E7-EC83-41DE-B32F-E7D347671AF4}">
      <dsp:nvSpPr>
        <dsp:cNvPr id="0" name=""/>
        <dsp:cNvSpPr/>
      </dsp:nvSpPr>
      <dsp:spPr>
        <a:xfrm>
          <a:off x="487286" y="2115618"/>
          <a:ext cx="1440000" cy="1440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3FA2C6-F9CB-4E6F-B65F-06485960673E}">
      <dsp:nvSpPr>
        <dsp:cNvPr id="0" name=""/>
        <dsp:cNvSpPr/>
      </dsp:nvSpPr>
      <dsp:spPr>
        <a:xfrm>
          <a:off x="2283548" y="4018914"/>
          <a:ext cx="5736815" cy="1731588"/>
        </a:xfrm>
        <a:prstGeom prst="rect">
          <a:avLst/>
        </a:prstGeom>
        <a:solidFill>
          <a:srgbClr val="355F8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36000" rIns="108000" bIns="36000" numCol="1" spcCol="1270" anchor="ctr" anchorCtr="0">
          <a:noAutofit/>
        </a:bodyPr>
        <a:lstStyle/>
        <a:p>
          <a:pPr marL="0" lvl="0" indent="0" algn="just" defTabSz="444500" rtl="0" eaLnBrk="1" latinLnBrk="0" hangingPunct="1">
            <a:lnSpc>
              <a:spcPct val="150000"/>
            </a:lnSpc>
            <a:spcBef>
              <a:spcPct val="0"/>
            </a:spcBef>
            <a:spcAft>
              <a:spcPct val="35000"/>
            </a:spcAft>
            <a:buFontTx/>
            <a:buNone/>
          </a:pPr>
          <a:r>
            <a:rPr lang="en-US" sz="1000" kern="1200" dirty="0">
              <a:solidFill>
                <a:schemeClr val="bg1"/>
              </a:solidFill>
              <a:latin typeface="Verdana" panose="020B0604030504040204" pitchFamily="34" charset="0"/>
              <a:ea typeface="Verdana" panose="020B0604030504040204" pitchFamily="34" charset="0"/>
            </a:rPr>
            <a:t>The rise in pricing issues is occurring more frequently as new players (Tier 1 and Tier 2 companies) enter the market and keep component prices much lower than Tier 1 companies. As a result, Tier 1 players are finding it extremely challenging to meet their sales goals and are primarily focused on supplying OEMs. Customers in India </a:t>
          </a:r>
          <a:r>
            <a:rPr lang="en-US" sz="1000" kern="1200" dirty="0" err="1">
              <a:solidFill>
                <a:schemeClr val="bg1"/>
              </a:solidFill>
              <a:latin typeface="Verdana" panose="020B0604030504040204" pitchFamily="34" charset="0"/>
              <a:ea typeface="Verdana" panose="020B0604030504040204" pitchFamily="34" charset="0"/>
            </a:rPr>
            <a:t>prioritise</a:t>
          </a:r>
          <a:r>
            <a:rPr lang="en-US" sz="1000" kern="1200" dirty="0">
              <a:solidFill>
                <a:schemeClr val="bg1"/>
              </a:solidFill>
              <a:latin typeface="Verdana" panose="020B0604030504040204" pitchFamily="34" charset="0"/>
              <a:ea typeface="Verdana" panose="020B0604030504040204" pitchFamily="34" charset="0"/>
            </a:rPr>
            <a:t> cost above quality, thus they choose to purchase counterfeit parts over high-quality products. Owing to these reasons, the aftermarket is anticipated to face some fascinating effects of this shift in the automotive industry.</a:t>
          </a:r>
          <a:endPar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dsp:txBody>
      <dsp:txXfrm>
        <a:off x="2283548" y="4018914"/>
        <a:ext cx="5736815" cy="1731588"/>
      </dsp:txXfrm>
    </dsp:sp>
    <dsp:sp modelId="{8445CD8A-AD4F-4AB3-ABED-E4687C68BBD1}">
      <dsp:nvSpPr>
        <dsp:cNvPr id="0" name=""/>
        <dsp:cNvSpPr/>
      </dsp:nvSpPr>
      <dsp:spPr>
        <a:xfrm>
          <a:off x="422001" y="4047522"/>
          <a:ext cx="1440000" cy="1440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E8102-F247-467B-BEC0-B9FB048A7DBA}" type="datetimeFigureOut">
              <a:rPr lang="en-IN" smtClean="0"/>
              <a:t>23-11-2022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8ED7D-F3D9-42AE-8E73-EB216E8AC5F0}" type="slidenum">
              <a:rPr lang="en-IN" smtClean="0"/>
              <a:t>‹#›</a:t>
            </a:fld>
            <a:endParaRPr lang="en-IN"/>
          </a:p>
        </p:txBody>
      </p:sp>
    </p:spTree>
    <p:extLst>
      <p:ext uri="{BB962C8B-B14F-4D97-AF65-F5344CB8AC3E}">
        <p14:creationId xmlns:p14="http://schemas.microsoft.com/office/powerpoint/2010/main" val="426000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6DEAF4-FEDA-48BF-AB3D-C8429E600A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89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6DEAF4-FEDA-48BF-AB3D-C8429E600A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040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030A-CA2C-4621-B044-BB18255B14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704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7B315-F2F4-465A-B892-38E284DA74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664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7B315-F2F4-465A-B892-38E284DA74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507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397587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18223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046016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639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Slide Number Placeholder 7">
            <a:extLst>
              <a:ext uri="{FF2B5EF4-FFF2-40B4-BE49-F238E27FC236}">
                <a16:creationId xmlns:a16="http://schemas.microsoft.com/office/drawing/2014/main" id="{F20D071D-FD1F-4044-95B1-1F37B8E76D97}"/>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686856B-E60D-49FF-8B8F-54118277E86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A31C50CB-49FF-4BD2-8F39-3DD2F68A39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84391DC1-6E56-477E-A6BB-13C2E86F613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5283753-66C8-49FB-980D-1F4DC37D641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FBA7D48D-8A6B-4CD3-B088-253DADAE77A0}"/>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D48DC064-8E0F-4085-A998-F3FD5919797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7" name="Footer Placeholder 6">
            <a:extLst>
              <a:ext uri="{FF2B5EF4-FFF2-40B4-BE49-F238E27FC236}">
                <a16:creationId xmlns:a16="http://schemas.microsoft.com/office/drawing/2014/main" id="{A0B05A27-DF56-43D6-ADB4-F5A746DA66CD}"/>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19" name="Footer Placeholder 6">
            <a:extLst>
              <a:ext uri="{FF2B5EF4-FFF2-40B4-BE49-F238E27FC236}">
                <a16:creationId xmlns:a16="http://schemas.microsoft.com/office/drawing/2014/main" id="{463862F4-A920-4D69-BC73-D02FB25B02DB}"/>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Automotive</a:t>
            </a:r>
          </a:p>
        </p:txBody>
      </p:sp>
    </p:spTree>
    <p:extLst>
      <p:ext uri="{BB962C8B-B14F-4D97-AF65-F5344CB8AC3E}">
        <p14:creationId xmlns:p14="http://schemas.microsoft.com/office/powerpoint/2010/main" val="1553413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14" name="Slide Number Placeholder 7">
            <a:extLst>
              <a:ext uri="{FF2B5EF4-FFF2-40B4-BE49-F238E27FC236}">
                <a16:creationId xmlns:a16="http://schemas.microsoft.com/office/drawing/2014/main" id="{CF6D5149-C95D-4767-B7B1-3C00C1D58D26}"/>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9AD04FF-0888-4159-93C0-B5A3312619D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1F2BAFBE-1AF9-4691-993B-EAA8250081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7FFD3496-D6B9-4092-9114-1E0E125BFFB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F7C4A451-12E1-4A54-A609-0B39E1CC5C3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22C17634-A005-4C2B-82BF-3D4E2F2FE35E}"/>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7">
            <a:extLst>
              <a:ext uri="{FF2B5EF4-FFF2-40B4-BE49-F238E27FC236}">
                <a16:creationId xmlns:a16="http://schemas.microsoft.com/office/drawing/2014/main" id="{B8DCBDD2-B2E4-4E4E-8DDE-5482E2B5E40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1" name="Footer Placeholder 6">
            <a:extLst>
              <a:ext uri="{FF2B5EF4-FFF2-40B4-BE49-F238E27FC236}">
                <a16:creationId xmlns:a16="http://schemas.microsoft.com/office/drawing/2014/main" id="{D72F9E22-2660-4724-B4F9-BAC9393DEABA}"/>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22" name="Footer Placeholder 6">
            <a:extLst>
              <a:ext uri="{FF2B5EF4-FFF2-40B4-BE49-F238E27FC236}">
                <a16:creationId xmlns:a16="http://schemas.microsoft.com/office/drawing/2014/main" id="{90AB02B1-A253-4621-9DE0-1C07822714BA}"/>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Automotive</a:t>
            </a:r>
          </a:p>
        </p:txBody>
      </p:sp>
    </p:spTree>
    <p:extLst>
      <p:ext uri="{BB962C8B-B14F-4D97-AF65-F5344CB8AC3E}">
        <p14:creationId xmlns:p14="http://schemas.microsoft.com/office/powerpoint/2010/main" val="142322104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3321882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661504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157717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517880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2616647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0175583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37111549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Slide Number Placeholder 7">
            <a:extLst>
              <a:ext uri="{FF2B5EF4-FFF2-40B4-BE49-F238E27FC236}">
                <a16:creationId xmlns:a16="http://schemas.microsoft.com/office/drawing/2014/main" id="{78A02859-889D-45E1-9956-7BACCDE87038}"/>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5" name="Rectangle 14">
            <a:extLst>
              <a:ext uri="{FF2B5EF4-FFF2-40B4-BE49-F238E27FC236}">
                <a16:creationId xmlns:a16="http://schemas.microsoft.com/office/drawing/2014/main" id="{E2C918DB-ED72-4671-BAA9-22B7373CC9BB}"/>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1B65521-43F1-4228-85D4-5B24FFFF50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E0E37FF5-DB26-4BD9-A15F-A889EB3CD4D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F6FC743-E292-415D-86C2-67C8A74664A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0C4D9919-C0CC-4519-A9AB-BAFB5472E2F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7">
            <a:extLst>
              <a:ext uri="{FF2B5EF4-FFF2-40B4-BE49-F238E27FC236}">
                <a16:creationId xmlns:a16="http://schemas.microsoft.com/office/drawing/2014/main" id="{40CEC437-E9F1-4859-A989-C9DB5AAF0C54}"/>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D825F9E0-77DB-4CD5-BAFC-AEA1D1106A8B}"/>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2" name="Footer Placeholder 6">
            <a:extLst>
              <a:ext uri="{FF2B5EF4-FFF2-40B4-BE49-F238E27FC236}">
                <a16:creationId xmlns:a16="http://schemas.microsoft.com/office/drawing/2014/main" id="{6467739C-A460-4397-831C-1DD77FAAF0A2}"/>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Automotive</a:t>
            </a:r>
          </a:p>
        </p:txBody>
      </p:sp>
    </p:spTree>
    <p:extLst>
      <p:ext uri="{BB962C8B-B14F-4D97-AF65-F5344CB8AC3E}">
        <p14:creationId xmlns:p14="http://schemas.microsoft.com/office/powerpoint/2010/main" val="732226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296247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2694118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2951312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3475591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Content writing ">
    <p:bg>
      <p:bgRef idx="1001">
        <a:schemeClr val="bg1"/>
      </p:bgRef>
    </p:bg>
    <p:spTree>
      <p:nvGrpSpPr>
        <p:cNvPr id="1" name=""/>
        <p:cNvGrpSpPr/>
        <p:nvPr/>
      </p:nvGrpSpPr>
      <p:grpSpPr>
        <a:xfrm>
          <a:off x="0" y="0"/>
          <a:ext cx="0" cy="0"/>
          <a:chOff x="0" y="0"/>
          <a:chExt cx="0" cy="0"/>
        </a:xfrm>
      </p:grpSpPr>
      <p:sp>
        <p:nvSpPr>
          <p:cNvPr id="13" name="Slide Number Placeholder 7">
            <a:extLst>
              <a:ext uri="{FF2B5EF4-FFF2-40B4-BE49-F238E27FC236}">
                <a16:creationId xmlns:a16="http://schemas.microsoft.com/office/drawing/2014/main" id="{073A49E0-0A00-48C1-A379-E6A81A46DC13}"/>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4" name="Rectangle 13">
            <a:extLst>
              <a:ext uri="{FF2B5EF4-FFF2-40B4-BE49-F238E27FC236}">
                <a16:creationId xmlns:a16="http://schemas.microsoft.com/office/drawing/2014/main" id="{8D316F9E-6B6A-4AED-AA3A-9DB3232A37A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9D69CEFA-2232-4878-8A7C-D8355F9E34D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6" name="Rectangle 15">
            <a:extLst>
              <a:ext uri="{FF2B5EF4-FFF2-40B4-BE49-F238E27FC236}">
                <a16:creationId xmlns:a16="http://schemas.microsoft.com/office/drawing/2014/main" id="{15E7B430-3555-494C-9F39-2345E1D546BE}"/>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1CB4A70-C89C-4F29-AF72-C1D69BCA1ACA}"/>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EF92706-1A37-4E78-9CEE-D26F1B5AB6C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Slide Number Placeholder 7">
            <a:extLst>
              <a:ext uri="{FF2B5EF4-FFF2-40B4-BE49-F238E27FC236}">
                <a16:creationId xmlns:a16="http://schemas.microsoft.com/office/drawing/2014/main" id="{0A483658-6C1C-4105-A919-4057C59DF55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0" name="Footer Placeholder 6">
            <a:extLst>
              <a:ext uri="{FF2B5EF4-FFF2-40B4-BE49-F238E27FC236}">
                <a16:creationId xmlns:a16="http://schemas.microsoft.com/office/drawing/2014/main" id="{0A2F25BE-99F7-4EC3-80DF-6A1888B79574}"/>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1" name="Footer Placeholder 6">
            <a:extLst>
              <a:ext uri="{FF2B5EF4-FFF2-40B4-BE49-F238E27FC236}">
                <a16:creationId xmlns:a16="http://schemas.microsoft.com/office/drawing/2014/main" id="{FD63CE7B-D65F-4F5C-B213-E1A0BE8355CA}"/>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Automotive</a:t>
            </a:r>
          </a:p>
        </p:txBody>
      </p:sp>
    </p:spTree>
    <p:extLst>
      <p:ext uri="{BB962C8B-B14F-4D97-AF65-F5344CB8AC3E}">
        <p14:creationId xmlns:p14="http://schemas.microsoft.com/office/powerpoint/2010/main" val="344042682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31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126698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023930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293476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2693935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1097857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2644744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1844968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BB77D-4C81-4AD1-878D-3EFC6D4F7567}" type="datetimeFigureOut">
              <a:rPr lang="en-US" smtClean="0"/>
              <a:t>11/23/2022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BBCDAE-26D5-4015-9CFF-39851C4421EA}" type="slidenum">
              <a:rPr lang="en-US" smtClean="0"/>
              <a:t>‹#›</a:t>
            </a:fld>
            <a:endParaRPr lang="en-US" dirty="0"/>
          </a:p>
        </p:txBody>
      </p:sp>
    </p:spTree>
    <p:extLst>
      <p:ext uri="{BB962C8B-B14F-4D97-AF65-F5344CB8AC3E}">
        <p14:creationId xmlns:p14="http://schemas.microsoft.com/office/powerpoint/2010/main" val="40886827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0A107-B081-4CD4-BD06-7B6EAF49A833}" type="datetimeFigureOut">
              <a:rPr lang="en-IN" smtClean="0"/>
              <a:t>23-11-2022</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E7A37-B92C-4F26-BF95-B52CBDAEF1A5}" type="slidenum">
              <a:rPr lang="en-IN" smtClean="0"/>
              <a:t>‹#›</a:t>
            </a:fld>
            <a:endParaRPr lang="en-IN" dirty="0"/>
          </a:p>
        </p:txBody>
      </p:sp>
    </p:spTree>
    <p:extLst>
      <p:ext uri="{BB962C8B-B14F-4D97-AF65-F5344CB8AC3E}">
        <p14:creationId xmlns:p14="http://schemas.microsoft.com/office/powerpoint/2010/main" val="24492444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6832B2-75D1-4D36-B4C2-75145B068E29}"/>
              </a:ext>
            </a:extLst>
          </p:cNvPr>
          <p:cNvSpPr/>
          <p:nvPr/>
        </p:nvSpPr>
        <p:spPr>
          <a:xfrm>
            <a:off x="0" y="5988538"/>
            <a:ext cx="9144000" cy="891666"/>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536E8FB-02B3-4738-A3E9-1C757D50D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567" y="6183178"/>
            <a:ext cx="1839541" cy="577112"/>
          </a:xfrm>
          <a:prstGeom prst="rect">
            <a:avLst/>
          </a:prstGeom>
        </p:spPr>
      </p:pic>
      <p:pic>
        <p:nvPicPr>
          <p:cNvPr id="21" name="Picture 16">
            <a:extLst>
              <a:ext uri="{FF2B5EF4-FFF2-40B4-BE49-F238E27FC236}">
                <a16:creationId xmlns:a16="http://schemas.microsoft.com/office/drawing/2014/main" id="{A4B9C56B-7B2F-4229-B964-2845B30DE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500" r="12500"/>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330B378F-A39A-421C-882D-F6CEC236B7F4}"/>
              </a:ext>
            </a:extLst>
          </p:cNvPr>
          <p:cNvGrpSpPr/>
          <p:nvPr/>
        </p:nvGrpSpPr>
        <p:grpSpPr>
          <a:xfrm>
            <a:off x="29047" y="6302101"/>
            <a:ext cx="7551196" cy="443201"/>
            <a:chOff x="121811" y="6235841"/>
            <a:chExt cx="6065047" cy="443201"/>
          </a:xfrm>
        </p:grpSpPr>
        <p:sp>
          <p:nvSpPr>
            <p:cNvPr id="23" name="TextBox 22">
              <a:extLst>
                <a:ext uri="{FF2B5EF4-FFF2-40B4-BE49-F238E27FC236}">
                  <a16:creationId xmlns:a16="http://schemas.microsoft.com/office/drawing/2014/main" id="{704A7B2B-BD9F-4ADA-A697-02F512C515D0}"/>
                </a:ext>
              </a:extLst>
            </p:cNvPr>
            <p:cNvSpPr txBox="1"/>
            <p:nvPr/>
          </p:nvSpPr>
          <p:spPr>
            <a:xfrm>
              <a:off x="121811" y="6425126"/>
              <a:ext cx="6065047"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MARKET INTELLIGENCE. CONSULTING</a:t>
              </a:r>
            </a:p>
          </p:txBody>
        </p:sp>
        <p:sp>
          <p:nvSpPr>
            <p:cNvPr id="24" name="TextBox 23">
              <a:extLst>
                <a:ext uri="{FF2B5EF4-FFF2-40B4-BE49-F238E27FC236}">
                  <a16:creationId xmlns:a16="http://schemas.microsoft.com/office/drawing/2014/main" id="{5AD2F0DA-06C0-4818-B662-E6A2087F33A0}"/>
                </a:ext>
              </a:extLst>
            </p:cNvPr>
            <p:cNvSpPr txBox="1"/>
            <p:nvPr/>
          </p:nvSpPr>
          <p:spPr>
            <a:xfrm>
              <a:off x="125974" y="6235841"/>
              <a:ext cx="332051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www.techsciresearch.com</a:t>
              </a:r>
            </a:p>
          </p:txBody>
        </p:sp>
      </p:grpSp>
      <p:sp>
        <p:nvSpPr>
          <p:cNvPr id="27" name="AutoShape 2">
            <a:extLst>
              <a:ext uri="{FF2B5EF4-FFF2-40B4-BE49-F238E27FC236}">
                <a16:creationId xmlns:a16="http://schemas.microsoft.com/office/drawing/2014/main" id="{3C9062B6-DBDF-4879-BD0F-FDDEF12CCC2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AutoShape 4">
            <a:extLst>
              <a:ext uri="{FF2B5EF4-FFF2-40B4-BE49-F238E27FC236}">
                <a16:creationId xmlns:a16="http://schemas.microsoft.com/office/drawing/2014/main" id="{6C686732-465A-4CBE-B0FC-02FAC0B5AA86}"/>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06A40A5-043C-D30B-8224-9870D7432E6C}"/>
              </a:ext>
            </a:extLst>
          </p:cNvPr>
          <p:cNvSpPr txBox="1"/>
          <p:nvPr/>
        </p:nvSpPr>
        <p:spPr>
          <a:xfrm>
            <a:off x="115504" y="2998113"/>
            <a:ext cx="3599847" cy="86177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500" b="1" dirty="0">
                <a:solidFill>
                  <a:schemeClr val="bg1"/>
                </a:solidFill>
                <a:latin typeface="Aharoni" panose="02010803020104030203" pitchFamily="2" charset="-79"/>
                <a:ea typeface="Verdana" panose="020B0604030504040204" pitchFamily="34" charset="0"/>
                <a:cs typeface="Aharoni" panose="02010803020104030203" pitchFamily="2" charset="-79"/>
              </a:rPr>
              <a:t>AUTOMECHANIKA INDIA</a:t>
            </a:r>
            <a:endParaRPr kumimoji="0" lang="en-US" sz="2500" b="1" i="0" u="none" strike="noStrike" kern="1200" cap="none" spc="0" normalizeH="0" baseline="0" noProof="0" dirty="0">
              <a:ln>
                <a:noFill/>
              </a:ln>
              <a:solidFill>
                <a:schemeClr val="bg1"/>
              </a:solidFill>
              <a:effectLst/>
              <a:uLnTx/>
              <a:uFillTx/>
              <a:latin typeface="Aharoni" panose="02010803020104030203" pitchFamily="2" charset="-79"/>
              <a:ea typeface="Verdana" panose="020B0604030504040204" pitchFamily="34" charset="0"/>
              <a:cs typeface="Aharoni" panose="02010803020104030203" pitchFamily="2" charset="-79"/>
            </a:endParaRPr>
          </a:p>
        </p:txBody>
      </p:sp>
    </p:spTree>
    <p:extLst>
      <p:ext uri="{BB962C8B-B14F-4D97-AF65-F5344CB8AC3E}">
        <p14:creationId xmlns:p14="http://schemas.microsoft.com/office/powerpoint/2010/main" val="1674522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07196B-E6D2-43F6-8559-3CAB1DC99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000" r="150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F976CE99-A61F-4BEA-AEA9-B6441DFA02A8}"/>
              </a:ext>
            </a:extLst>
          </p:cNvPr>
          <p:cNvSpPr/>
          <p:nvPr/>
        </p:nvSpPr>
        <p:spPr>
          <a:xfrm>
            <a:off x="-3" y="754379"/>
            <a:ext cx="4352547"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PRODUCT BENCHMARKING</a:t>
            </a:r>
          </a:p>
        </p:txBody>
      </p:sp>
    </p:spTree>
    <p:extLst>
      <p:ext uri="{BB962C8B-B14F-4D97-AF65-F5344CB8AC3E}">
        <p14:creationId xmlns:p14="http://schemas.microsoft.com/office/powerpoint/2010/main" val="942603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655F601B-CB04-4F0D-B6F6-5A4144C42D8C}"/>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Montserrat"/>
              </a:rPr>
              <a:t>Product Benchmarking</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sp>
        <p:nvSpPr>
          <p:cNvPr id="15" name="TextBox 14">
            <a:extLst>
              <a:ext uri="{FF2B5EF4-FFF2-40B4-BE49-F238E27FC236}">
                <a16:creationId xmlns:a16="http://schemas.microsoft.com/office/drawing/2014/main" id="{D2124164-AB04-4D9B-8428-D727301B1784}"/>
              </a:ext>
            </a:extLst>
          </p:cNvPr>
          <p:cNvSpPr txBox="1"/>
          <p:nvPr/>
        </p:nvSpPr>
        <p:spPr>
          <a:xfrm>
            <a:off x="198803" y="728587"/>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 Import Analysis:</a:t>
            </a: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FE5124CD-3CDA-449E-B406-FA3753D29FEB}"/>
              </a:ext>
            </a:extLst>
          </p:cNvPr>
          <p:cNvSpPr txBox="1"/>
          <p:nvPr/>
        </p:nvSpPr>
        <p:spPr>
          <a:xfrm>
            <a:off x="5742314" y="6396152"/>
            <a:ext cx="3150861" cy="273862"/>
          </a:xfrm>
          <a:prstGeom prst="rect">
            <a:avLst/>
          </a:prstGeom>
          <a:noFill/>
        </p:spPr>
        <p:txBody>
          <a:bodyPr wrap="square"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2" name="Table 8">
            <a:extLst>
              <a:ext uri="{FF2B5EF4-FFF2-40B4-BE49-F238E27FC236}">
                <a16:creationId xmlns:a16="http://schemas.microsoft.com/office/drawing/2014/main" id="{BC8161A2-D688-A04B-16CB-E76520F43D71}"/>
              </a:ext>
            </a:extLst>
          </p:cNvPr>
          <p:cNvGraphicFramePr>
            <a:graphicFrameLocks noGrp="1"/>
          </p:cNvGraphicFramePr>
          <p:nvPr>
            <p:extLst>
              <p:ext uri="{D42A27DB-BD31-4B8C-83A1-F6EECF244321}">
                <p14:modId xmlns:p14="http://schemas.microsoft.com/office/powerpoint/2010/main" val="255396895"/>
              </p:ext>
            </p:extLst>
          </p:nvPr>
        </p:nvGraphicFramePr>
        <p:xfrm>
          <a:off x="346138" y="1171894"/>
          <a:ext cx="8678988" cy="5219763"/>
        </p:xfrm>
        <a:graphic>
          <a:graphicData uri="http://schemas.openxmlformats.org/drawingml/2006/table">
            <a:tbl>
              <a:tblPr firstRow="1" bandRow="1">
                <a:tableStyleId>{93296810-A885-4BE3-A3E7-6D5BEEA58F35}</a:tableStyleId>
              </a:tblPr>
              <a:tblGrid>
                <a:gridCol w="3350628">
                  <a:extLst>
                    <a:ext uri="{9D8B030D-6E8A-4147-A177-3AD203B41FA5}">
                      <a16:colId xmlns:a16="http://schemas.microsoft.com/office/drawing/2014/main" val="2191050447"/>
                    </a:ext>
                  </a:extLst>
                </a:gridCol>
                <a:gridCol w="2664180">
                  <a:extLst>
                    <a:ext uri="{9D8B030D-6E8A-4147-A177-3AD203B41FA5}">
                      <a16:colId xmlns:a16="http://schemas.microsoft.com/office/drawing/2014/main" val="1778637992"/>
                    </a:ext>
                  </a:extLst>
                </a:gridCol>
                <a:gridCol w="2664180">
                  <a:extLst>
                    <a:ext uri="{9D8B030D-6E8A-4147-A177-3AD203B41FA5}">
                      <a16:colId xmlns:a16="http://schemas.microsoft.com/office/drawing/2014/main" val="648884086"/>
                    </a:ext>
                  </a:extLst>
                </a:gridCol>
              </a:tblGrid>
              <a:tr h="467907">
                <a:tc>
                  <a:txBody>
                    <a:bodyPr/>
                    <a:lstStyle/>
                    <a:p>
                      <a:pPr algn="ctr"/>
                      <a:r>
                        <a:rPr lang="en-IN" sz="1100" dirty="0">
                          <a:latin typeface="Arial" panose="020B0604020202020204" pitchFamily="34" charset="0"/>
                          <a:ea typeface="Verdana" panose="020B0604030504040204" pitchFamily="34" charset="0"/>
                          <a:cs typeface="Arial" panose="020B0604020202020204" pitchFamily="34" charset="0"/>
                        </a:rPr>
                        <a:t>Product</a:t>
                      </a:r>
                      <a:endParaRPr lang="en-US" sz="1100" dirty="0">
                        <a:latin typeface="Arial" panose="020B0604020202020204" pitchFamily="34" charset="0"/>
                        <a:ea typeface="Verdana" panose="020B0604030504040204" pitchFamily="34" charset="0"/>
                        <a:cs typeface="Arial" panose="020B0604020202020204" pitchFamily="34" charset="0"/>
                      </a:endParaRPr>
                    </a:p>
                  </a:txBody>
                  <a:tcPr anchor="ctr"/>
                </a:tc>
                <a:tc>
                  <a:txBody>
                    <a:bodyPr/>
                    <a:lstStyle/>
                    <a:p>
                      <a:pPr algn="ctr"/>
                      <a:r>
                        <a:rPr lang="en-US" sz="1100" dirty="0">
                          <a:latin typeface="Arial" panose="020B0604020202020204" pitchFamily="34" charset="0"/>
                          <a:ea typeface="Verdana" panose="020B0604030504040204" pitchFamily="34" charset="0"/>
                          <a:cs typeface="Arial" panose="020B0604020202020204" pitchFamily="34" charset="0"/>
                        </a:rPr>
                        <a:t>Reporting Country</a:t>
                      </a:r>
                    </a:p>
                  </a:txBody>
                  <a:tcPr anchor="ctr"/>
                </a:tc>
                <a:tc>
                  <a:txBody>
                    <a:bodyPr/>
                    <a:lstStyle/>
                    <a:p>
                      <a:pPr algn="ctr"/>
                      <a:r>
                        <a:rPr lang="en-US" sz="1100" dirty="0">
                          <a:latin typeface="Arial" panose="020B0604020202020204" pitchFamily="34" charset="0"/>
                          <a:ea typeface="Verdana" panose="020B0604030504040204" pitchFamily="34" charset="0"/>
                          <a:cs typeface="Arial" panose="020B0604020202020204" pitchFamily="34" charset="0"/>
                        </a:rPr>
                        <a:t>Prominent Importing Country</a:t>
                      </a:r>
                    </a:p>
                  </a:txBody>
                  <a:tcPr anchor="ctr"/>
                </a:tc>
                <a:extLst>
                  <a:ext uri="{0D108BD9-81ED-4DB2-BD59-A6C34878D82A}">
                    <a16:rowId xmlns:a16="http://schemas.microsoft.com/office/drawing/2014/main" val="929568587"/>
                  </a:ext>
                </a:extLst>
              </a:tr>
              <a:tr h="593982">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Brakes</a:t>
                      </a: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India</a:t>
                      </a:r>
                    </a:p>
                  </a:txBody>
                  <a:tcPr marL="9525" marR="9525" marT="9525" marB="0" anchor="ctr"/>
                </a:tc>
                <a:tc>
                  <a:txBody>
                    <a:bodyPr/>
                    <a:lstStyle/>
                    <a:p>
                      <a:pPr algn="ctr" fontAlgn="ctr"/>
                      <a:r>
                        <a:rPr lang="en-IN" sz="1100" b="0" i="0" u="none" strike="noStrike" dirty="0">
                          <a:solidFill>
                            <a:srgbClr val="000000"/>
                          </a:solidFill>
                          <a:effectLst/>
                          <a:latin typeface="Arial" panose="020B0604020202020204" pitchFamily="34" charset="0"/>
                          <a:cs typeface="Arial" panose="020B0604020202020204" pitchFamily="34" charset="0"/>
                        </a:rPr>
                        <a:t>Germany, China, South Korea, United States, Italy</a:t>
                      </a:r>
                    </a:p>
                  </a:txBody>
                  <a:tcPr marL="0" marR="0" marT="0" marB="0" anchor="ctr"/>
                </a:tc>
                <a:extLst>
                  <a:ext uri="{0D108BD9-81ED-4DB2-BD59-A6C34878D82A}">
                    <a16:rowId xmlns:a16="http://schemas.microsoft.com/office/drawing/2014/main" val="2179786197"/>
                  </a:ext>
                </a:extLst>
              </a:tr>
              <a:tr h="593982">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Tires</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fontAlgn="ctr"/>
                      <a:r>
                        <a:rPr lang="en-IN" sz="1100" b="0" i="0" u="none" strike="noStrike" dirty="0">
                          <a:solidFill>
                            <a:srgbClr val="000000"/>
                          </a:solidFill>
                          <a:effectLst/>
                          <a:latin typeface="Arial" panose="020B0604020202020204" pitchFamily="34" charset="0"/>
                          <a:cs typeface="Arial" panose="020B0604020202020204" pitchFamily="34" charset="0"/>
                        </a:rPr>
                        <a:t>Thailand, China, Indonesia, Malaysia, Vietnam, Japan</a:t>
                      </a:r>
                    </a:p>
                  </a:txBody>
                  <a:tcPr marL="0" marR="0" marT="0" marB="0" anchor="ctr"/>
                </a:tc>
                <a:extLst>
                  <a:ext uri="{0D108BD9-81ED-4DB2-BD59-A6C34878D82A}">
                    <a16:rowId xmlns:a16="http://schemas.microsoft.com/office/drawing/2014/main" val="3500241684"/>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Lubricants</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United States, Singapore, China, Germany, France</a:t>
                      </a:r>
                    </a:p>
                  </a:txBody>
                  <a:tcPr marL="9525" marR="9525" marT="9525" marB="0" anchor="ctr"/>
                </a:tc>
                <a:extLst>
                  <a:ext uri="{0D108BD9-81ED-4DB2-BD59-A6C34878D82A}">
                    <a16:rowId xmlns:a16="http://schemas.microsoft.com/office/drawing/2014/main" val="1539677240"/>
                  </a:ext>
                </a:extLst>
              </a:tr>
              <a:tr h="593982">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Batteries</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Arial" panose="020B0604020202020204" pitchFamily="34" charset="0"/>
                          <a:cs typeface="Arial" panose="020B0604020202020204" pitchFamily="34" charset="0"/>
                        </a:rPr>
                        <a:t>China, Thailand., Sweden, Vietnam, United States, Japan</a:t>
                      </a:r>
                    </a:p>
                  </a:txBody>
                  <a:tcPr marL="9525" marR="9525" marT="9525" marB="0" anchor="ctr"/>
                </a:tc>
                <a:extLst>
                  <a:ext uri="{0D108BD9-81ED-4DB2-BD59-A6C34878D82A}">
                    <a16:rowId xmlns:a16="http://schemas.microsoft.com/office/drawing/2014/main" val="2078756131"/>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Filter</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Japan, China, France, South Korea, Singapore, Germany</a:t>
                      </a:r>
                    </a:p>
                  </a:txBody>
                  <a:tcPr marL="9525" marR="9525" marT="9525" marB="0" anchor="ctr"/>
                </a:tc>
                <a:extLst>
                  <a:ext uri="{0D108BD9-81ED-4DB2-BD59-A6C34878D82A}">
                    <a16:rowId xmlns:a16="http://schemas.microsoft.com/office/drawing/2014/main" val="1735068262"/>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Starter/Alternators</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China, Indonesia, Japan, South Korea, Thailand, Germany</a:t>
                      </a:r>
                    </a:p>
                  </a:txBody>
                  <a:tcPr marL="9525" marR="9525" marT="9525" marB="0" anchor="ctr"/>
                </a:tc>
                <a:extLst>
                  <a:ext uri="{0D108BD9-81ED-4DB2-BD59-A6C34878D82A}">
                    <a16:rowId xmlns:a16="http://schemas.microsoft.com/office/drawing/2014/main" val="2378532776"/>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Spark Plugs</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China, Thailand, Japan, Vietnam, South Korea</a:t>
                      </a:r>
                    </a:p>
                  </a:txBody>
                  <a:tcPr marL="9525" marR="9525" marT="9525" marB="0" anchor="ctr"/>
                </a:tc>
                <a:extLst>
                  <a:ext uri="{0D108BD9-81ED-4DB2-BD59-A6C34878D82A}">
                    <a16:rowId xmlns:a16="http://schemas.microsoft.com/office/drawing/2014/main" val="215069945"/>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Lighting</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India</a:t>
                      </a: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China, South Korea, Japan, Germany, </a:t>
                      </a:r>
                      <a:r>
                        <a:rPr lang="en-IN" sz="1100" b="0" i="0" u="none" strike="noStrike" dirty="0" err="1">
                          <a:solidFill>
                            <a:srgbClr val="000000"/>
                          </a:solidFill>
                          <a:effectLst/>
                          <a:latin typeface="Arial" panose="020B0604020202020204" pitchFamily="34" charset="0"/>
                          <a:cs typeface="Arial" panose="020B0604020202020204" pitchFamily="34" charset="0"/>
                        </a:rPr>
                        <a:t>Phillipines</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754818964"/>
                  </a:ext>
                </a:extLst>
              </a:tr>
            </a:tbl>
          </a:graphicData>
        </a:graphic>
      </p:graphicFrame>
    </p:spTree>
    <p:extLst>
      <p:ext uri="{BB962C8B-B14F-4D97-AF65-F5344CB8AC3E}">
        <p14:creationId xmlns:p14="http://schemas.microsoft.com/office/powerpoint/2010/main" val="2853988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a:extLst>
              <a:ext uri="{FF2B5EF4-FFF2-40B4-BE49-F238E27FC236}">
                <a16:creationId xmlns:a16="http://schemas.microsoft.com/office/drawing/2014/main" id="{311803C6-B044-C05B-C4CA-5A7B7E1AC2FE}"/>
              </a:ext>
            </a:extLst>
          </p:cNvPr>
          <p:cNvPicPr/>
          <p:nvPr/>
        </p:nvPicPr>
        <p:blipFill>
          <a:blip r:embed="rId3" cstate="print"/>
          <a:stretch>
            <a:fillRect/>
          </a:stretch>
        </p:blipFill>
        <p:spPr>
          <a:xfrm>
            <a:off x="1644395" y="1945106"/>
            <a:ext cx="7225538" cy="1971192"/>
          </a:xfrm>
          <a:prstGeom prst="rect">
            <a:avLst/>
          </a:prstGeom>
        </p:spPr>
      </p:pic>
      <p:sp>
        <p:nvSpPr>
          <p:cNvPr id="4" name="object 4">
            <a:extLst>
              <a:ext uri="{FF2B5EF4-FFF2-40B4-BE49-F238E27FC236}">
                <a16:creationId xmlns:a16="http://schemas.microsoft.com/office/drawing/2014/main" id="{3403A23B-1898-1875-3278-3EB3CC1AECC6}"/>
              </a:ext>
            </a:extLst>
          </p:cNvPr>
          <p:cNvSpPr/>
          <p:nvPr/>
        </p:nvSpPr>
        <p:spPr>
          <a:xfrm>
            <a:off x="217385" y="1801622"/>
            <a:ext cx="1308735" cy="2150110"/>
          </a:xfrm>
          <a:custGeom>
            <a:avLst/>
            <a:gdLst/>
            <a:ahLst/>
            <a:cxnLst/>
            <a:rect l="l" t="t" r="r" b="b"/>
            <a:pathLst>
              <a:path w="1308735" h="2150110">
                <a:moveTo>
                  <a:pt x="1308646" y="0"/>
                </a:moveTo>
                <a:lnTo>
                  <a:pt x="101333" y="0"/>
                </a:lnTo>
                <a:lnTo>
                  <a:pt x="61888" y="7959"/>
                </a:lnTo>
                <a:lnTo>
                  <a:pt x="29678" y="29670"/>
                </a:lnTo>
                <a:lnTo>
                  <a:pt x="7962" y="61882"/>
                </a:lnTo>
                <a:lnTo>
                  <a:pt x="0" y="101345"/>
                </a:lnTo>
                <a:lnTo>
                  <a:pt x="0" y="2048255"/>
                </a:lnTo>
                <a:lnTo>
                  <a:pt x="7962" y="2087665"/>
                </a:lnTo>
                <a:lnTo>
                  <a:pt x="29678" y="2119884"/>
                </a:lnTo>
                <a:lnTo>
                  <a:pt x="61888" y="2141624"/>
                </a:lnTo>
                <a:lnTo>
                  <a:pt x="101333" y="2149602"/>
                </a:lnTo>
                <a:lnTo>
                  <a:pt x="1308646" y="2149602"/>
                </a:lnTo>
                <a:lnTo>
                  <a:pt x="1308646" y="0"/>
                </a:lnTo>
                <a:close/>
              </a:path>
            </a:pathLst>
          </a:custGeom>
          <a:solidFill>
            <a:srgbClr val="00AFEF"/>
          </a:solidFill>
        </p:spPr>
        <p:txBody>
          <a:bodyPr wrap="square" lIns="0" tIns="0" rIns="0" bIns="0" rtlCol="0"/>
          <a:lstStyle/>
          <a:p>
            <a:endParaRPr dirty="0"/>
          </a:p>
        </p:txBody>
      </p:sp>
      <p:sp>
        <p:nvSpPr>
          <p:cNvPr id="5" name="object 5">
            <a:extLst>
              <a:ext uri="{FF2B5EF4-FFF2-40B4-BE49-F238E27FC236}">
                <a16:creationId xmlns:a16="http://schemas.microsoft.com/office/drawing/2014/main" id="{70849F16-79B5-1326-E5B4-1FC65BAF4DC2}"/>
              </a:ext>
            </a:extLst>
          </p:cNvPr>
          <p:cNvSpPr txBox="1"/>
          <p:nvPr/>
        </p:nvSpPr>
        <p:spPr>
          <a:xfrm>
            <a:off x="718210" y="2830195"/>
            <a:ext cx="292735" cy="19749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Calibri"/>
                <a:cs typeface="Calibri"/>
              </a:rPr>
              <a:t>IAM</a:t>
            </a:r>
            <a:endParaRPr sz="1200" dirty="0">
              <a:latin typeface="Calibri"/>
              <a:cs typeface="Calibri"/>
            </a:endParaRPr>
          </a:p>
        </p:txBody>
      </p:sp>
      <p:sp>
        <p:nvSpPr>
          <p:cNvPr id="6" name="object 6">
            <a:extLst>
              <a:ext uri="{FF2B5EF4-FFF2-40B4-BE49-F238E27FC236}">
                <a16:creationId xmlns:a16="http://schemas.microsoft.com/office/drawing/2014/main" id="{81A57E08-7BC3-811D-53A7-D805CC8C346D}"/>
              </a:ext>
            </a:extLst>
          </p:cNvPr>
          <p:cNvSpPr/>
          <p:nvPr/>
        </p:nvSpPr>
        <p:spPr>
          <a:xfrm>
            <a:off x="217385" y="4053204"/>
            <a:ext cx="1308735" cy="2182495"/>
          </a:xfrm>
          <a:custGeom>
            <a:avLst/>
            <a:gdLst/>
            <a:ahLst/>
            <a:cxnLst/>
            <a:rect l="l" t="t" r="r" b="b"/>
            <a:pathLst>
              <a:path w="1308735" h="2182495">
                <a:moveTo>
                  <a:pt x="1308646" y="0"/>
                </a:moveTo>
                <a:lnTo>
                  <a:pt x="118579" y="0"/>
                </a:lnTo>
                <a:lnTo>
                  <a:pt x="72421" y="9316"/>
                </a:lnTo>
                <a:lnTo>
                  <a:pt x="34729" y="34718"/>
                </a:lnTo>
                <a:lnTo>
                  <a:pt x="9318" y="72384"/>
                </a:lnTo>
                <a:lnTo>
                  <a:pt x="0" y="118491"/>
                </a:lnTo>
                <a:lnTo>
                  <a:pt x="0" y="2063369"/>
                </a:lnTo>
                <a:lnTo>
                  <a:pt x="9318" y="2109521"/>
                </a:lnTo>
                <a:lnTo>
                  <a:pt x="34729" y="2147214"/>
                </a:lnTo>
                <a:lnTo>
                  <a:pt x="72421" y="2172629"/>
                </a:lnTo>
                <a:lnTo>
                  <a:pt x="118579" y="2181948"/>
                </a:lnTo>
                <a:lnTo>
                  <a:pt x="1308646" y="2181948"/>
                </a:lnTo>
                <a:lnTo>
                  <a:pt x="1308646" y="0"/>
                </a:lnTo>
                <a:close/>
              </a:path>
            </a:pathLst>
          </a:custGeom>
          <a:solidFill>
            <a:srgbClr val="00AFEF"/>
          </a:solidFill>
        </p:spPr>
        <p:txBody>
          <a:bodyPr wrap="square" lIns="0" tIns="0" rIns="0" bIns="0" rtlCol="0"/>
          <a:lstStyle/>
          <a:p>
            <a:endParaRPr/>
          </a:p>
        </p:txBody>
      </p:sp>
      <p:sp>
        <p:nvSpPr>
          <p:cNvPr id="7" name="object 7">
            <a:extLst>
              <a:ext uri="{FF2B5EF4-FFF2-40B4-BE49-F238E27FC236}">
                <a16:creationId xmlns:a16="http://schemas.microsoft.com/office/drawing/2014/main" id="{484A706B-C8A3-4D5D-EC9D-E3FAE1D5F96A}"/>
              </a:ext>
            </a:extLst>
          </p:cNvPr>
          <p:cNvSpPr txBox="1"/>
          <p:nvPr/>
        </p:nvSpPr>
        <p:spPr>
          <a:xfrm>
            <a:off x="696569" y="4990338"/>
            <a:ext cx="27432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FFFFFF"/>
                </a:solidFill>
                <a:latin typeface="Calibri"/>
                <a:cs typeface="Calibri"/>
              </a:rPr>
              <a:t>O</a:t>
            </a:r>
            <a:r>
              <a:rPr sz="1200" b="1" spc="-10" dirty="0">
                <a:solidFill>
                  <a:srgbClr val="FFFFFF"/>
                </a:solidFill>
                <a:latin typeface="Calibri"/>
                <a:cs typeface="Calibri"/>
              </a:rPr>
              <a:t>E</a:t>
            </a:r>
            <a:r>
              <a:rPr sz="1200" b="1" dirty="0">
                <a:solidFill>
                  <a:srgbClr val="FFFFFF"/>
                </a:solidFill>
                <a:latin typeface="Calibri"/>
                <a:cs typeface="Calibri"/>
              </a:rPr>
              <a:t>S</a:t>
            </a:r>
            <a:endParaRPr sz="1200">
              <a:latin typeface="Calibri"/>
              <a:cs typeface="Calibri"/>
            </a:endParaRPr>
          </a:p>
        </p:txBody>
      </p:sp>
      <p:sp>
        <p:nvSpPr>
          <p:cNvPr id="9" name="object 9">
            <a:extLst>
              <a:ext uri="{FF2B5EF4-FFF2-40B4-BE49-F238E27FC236}">
                <a16:creationId xmlns:a16="http://schemas.microsoft.com/office/drawing/2014/main" id="{9064B92F-49B1-57E4-B79B-C5E9B752312C}"/>
              </a:ext>
            </a:extLst>
          </p:cNvPr>
          <p:cNvSpPr txBox="1"/>
          <p:nvPr/>
        </p:nvSpPr>
        <p:spPr>
          <a:xfrm>
            <a:off x="1916938" y="2467102"/>
            <a:ext cx="966469" cy="391160"/>
          </a:xfrm>
          <a:prstGeom prst="rect">
            <a:avLst/>
          </a:prstGeom>
        </p:spPr>
        <p:txBody>
          <a:bodyPr vert="horz" wrap="square" lIns="0" tIns="12700" rIns="0" bIns="0" rtlCol="0">
            <a:spAutoFit/>
          </a:bodyPr>
          <a:lstStyle/>
          <a:p>
            <a:pPr marL="12700" marR="5080" indent="292100">
              <a:lnSpc>
                <a:spcPct val="100000"/>
              </a:lnSpc>
              <a:spcBef>
                <a:spcPts val="100"/>
              </a:spcBef>
            </a:pPr>
            <a:r>
              <a:rPr sz="1200" b="1" spc="-5" dirty="0">
                <a:solidFill>
                  <a:srgbClr val="050A13"/>
                </a:solidFill>
                <a:latin typeface="Calibri"/>
                <a:cs typeface="Calibri"/>
              </a:rPr>
              <a:t>Parts </a:t>
            </a:r>
            <a:r>
              <a:rPr sz="1200" b="1" dirty="0">
                <a:solidFill>
                  <a:srgbClr val="050A13"/>
                </a:solidFill>
                <a:latin typeface="Calibri"/>
                <a:cs typeface="Calibri"/>
              </a:rPr>
              <a:t> </a:t>
            </a:r>
            <a:r>
              <a:rPr sz="1200" b="1" spc="-5" dirty="0">
                <a:solidFill>
                  <a:srgbClr val="050A13"/>
                </a:solidFill>
                <a:latin typeface="Calibri"/>
                <a:cs typeface="Calibri"/>
              </a:rPr>
              <a:t>Ma</a:t>
            </a:r>
            <a:r>
              <a:rPr sz="1200" b="1" dirty="0">
                <a:solidFill>
                  <a:srgbClr val="050A13"/>
                </a:solidFill>
                <a:latin typeface="Calibri"/>
                <a:cs typeface="Calibri"/>
              </a:rPr>
              <a:t>nuf</a:t>
            </a:r>
            <a:r>
              <a:rPr sz="1200" b="1" spc="-5" dirty="0">
                <a:solidFill>
                  <a:srgbClr val="050A13"/>
                </a:solidFill>
                <a:latin typeface="Calibri"/>
                <a:cs typeface="Calibri"/>
              </a:rPr>
              <a:t>ac</a:t>
            </a:r>
            <a:r>
              <a:rPr sz="1200" b="1" dirty="0">
                <a:solidFill>
                  <a:srgbClr val="050A13"/>
                </a:solidFill>
                <a:latin typeface="Calibri"/>
                <a:cs typeface="Calibri"/>
              </a:rPr>
              <a:t>tur</a:t>
            </a:r>
            <a:r>
              <a:rPr sz="1200" b="1" spc="-5" dirty="0">
                <a:solidFill>
                  <a:srgbClr val="050A13"/>
                </a:solidFill>
                <a:latin typeface="Calibri"/>
                <a:cs typeface="Calibri"/>
              </a:rPr>
              <a:t>e</a:t>
            </a:r>
            <a:r>
              <a:rPr sz="1200" b="1" dirty="0">
                <a:solidFill>
                  <a:srgbClr val="050A13"/>
                </a:solidFill>
                <a:latin typeface="Calibri"/>
                <a:cs typeface="Calibri"/>
              </a:rPr>
              <a:t>rs</a:t>
            </a:r>
            <a:endParaRPr sz="1200" dirty="0">
              <a:latin typeface="Calibri"/>
              <a:cs typeface="Calibri"/>
            </a:endParaRPr>
          </a:p>
        </p:txBody>
      </p:sp>
      <p:sp>
        <p:nvSpPr>
          <p:cNvPr id="10" name="object 10">
            <a:extLst>
              <a:ext uri="{FF2B5EF4-FFF2-40B4-BE49-F238E27FC236}">
                <a16:creationId xmlns:a16="http://schemas.microsoft.com/office/drawing/2014/main" id="{770E8F93-9D27-80CB-C4C7-7617C2FABE21}"/>
              </a:ext>
            </a:extLst>
          </p:cNvPr>
          <p:cNvSpPr txBox="1"/>
          <p:nvPr/>
        </p:nvSpPr>
        <p:spPr>
          <a:xfrm>
            <a:off x="5933947" y="3586098"/>
            <a:ext cx="58293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172C54"/>
                </a:solidFill>
                <a:latin typeface="Calibri"/>
                <a:cs typeface="Calibri"/>
              </a:rPr>
              <a:t>Retailers</a:t>
            </a:r>
            <a:endParaRPr sz="1200">
              <a:latin typeface="Calibri"/>
              <a:cs typeface="Calibri"/>
            </a:endParaRPr>
          </a:p>
        </p:txBody>
      </p:sp>
      <p:sp>
        <p:nvSpPr>
          <p:cNvPr id="11" name="object 11">
            <a:extLst>
              <a:ext uri="{FF2B5EF4-FFF2-40B4-BE49-F238E27FC236}">
                <a16:creationId xmlns:a16="http://schemas.microsoft.com/office/drawing/2014/main" id="{21DDD86F-BB5E-AB2C-AFF7-33BD4F8078B5}"/>
              </a:ext>
            </a:extLst>
          </p:cNvPr>
          <p:cNvSpPr txBox="1"/>
          <p:nvPr/>
        </p:nvSpPr>
        <p:spPr>
          <a:xfrm>
            <a:off x="7621905" y="3494658"/>
            <a:ext cx="1016635" cy="391160"/>
          </a:xfrm>
          <a:prstGeom prst="rect">
            <a:avLst/>
          </a:prstGeom>
        </p:spPr>
        <p:txBody>
          <a:bodyPr vert="horz" wrap="square" lIns="0" tIns="12700" rIns="0" bIns="0" rtlCol="0">
            <a:spAutoFit/>
          </a:bodyPr>
          <a:lstStyle/>
          <a:p>
            <a:pPr marL="12700" marR="5080" indent="156845">
              <a:lnSpc>
                <a:spcPct val="100000"/>
              </a:lnSpc>
              <a:spcBef>
                <a:spcPts val="100"/>
              </a:spcBef>
            </a:pPr>
            <a:r>
              <a:rPr sz="1200" b="1" spc="-5" dirty="0">
                <a:solidFill>
                  <a:srgbClr val="050A13"/>
                </a:solidFill>
                <a:latin typeface="Calibri"/>
                <a:cs typeface="Calibri"/>
              </a:rPr>
              <a:t>Installers/ </a:t>
            </a:r>
            <a:r>
              <a:rPr sz="1200" b="1" dirty="0">
                <a:solidFill>
                  <a:srgbClr val="050A13"/>
                </a:solidFill>
                <a:latin typeface="Calibri"/>
                <a:cs typeface="Calibri"/>
              </a:rPr>
              <a:t> </a:t>
            </a:r>
            <a:r>
              <a:rPr sz="1200" b="1" spc="-5" dirty="0">
                <a:solidFill>
                  <a:srgbClr val="050A13"/>
                </a:solidFill>
                <a:latin typeface="Calibri"/>
                <a:cs typeface="Calibri"/>
              </a:rPr>
              <a:t>Vehicle</a:t>
            </a:r>
            <a:r>
              <a:rPr sz="1200" b="1" spc="-55" dirty="0">
                <a:solidFill>
                  <a:srgbClr val="050A13"/>
                </a:solidFill>
                <a:latin typeface="Calibri"/>
                <a:cs typeface="Calibri"/>
              </a:rPr>
              <a:t> </a:t>
            </a:r>
            <a:r>
              <a:rPr sz="1200" b="1" spc="-5" dirty="0">
                <a:solidFill>
                  <a:srgbClr val="050A13"/>
                </a:solidFill>
                <a:latin typeface="Calibri"/>
                <a:cs typeface="Calibri"/>
              </a:rPr>
              <a:t>Owners</a:t>
            </a:r>
            <a:endParaRPr sz="1200" dirty="0">
              <a:latin typeface="Calibri"/>
              <a:cs typeface="Calibri"/>
            </a:endParaRPr>
          </a:p>
        </p:txBody>
      </p:sp>
      <p:sp>
        <p:nvSpPr>
          <p:cNvPr id="12" name="object 12">
            <a:extLst>
              <a:ext uri="{FF2B5EF4-FFF2-40B4-BE49-F238E27FC236}">
                <a16:creationId xmlns:a16="http://schemas.microsoft.com/office/drawing/2014/main" id="{8776EF7B-8006-EAA9-D320-7FA9C5BC30C9}"/>
              </a:ext>
            </a:extLst>
          </p:cNvPr>
          <p:cNvSpPr txBox="1"/>
          <p:nvPr/>
        </p:nvSpPr>
        <p:spPr>
          <a:xfrm>
            <a:off x="3929253" y="3530600"/>
            <a:ext cx="78168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172C54"/>
                </a:solidFill>
                <a:latin typeface="Calibri"/>
                <a:cs typeface="Calibri"/>
              </a:rPr>
              <a:t>D</a:t>
            </a:r>
            <a:r>
              <a:rPr sz="1200" b="1" dirty="0">
                <a:solidFill>
                  <a:srgbClr val="172C54"/>
                </a:solidFill>
                <a:latin typeface="Calibri"/>
                <a:cs typeface="Calibri"/>
              </a:rPr>
              <a:t>istribut</a:t>
            </a:r>
            <a:r>
              <a:rPr sz="1200" b="1" spc="5" dirty="0">
                <a:solidFill>
                  <a:srgbClr val="172C54"/>
                </a:solidFill>
                <a:latin typeface="Calibri"/>
                <a:cs typeface="Calibri"/>
              </a:rPr>
              <a:t>o</a:t>
            </a:r>
            <a:r>
              <a:rPr sz="1200" b="1" dirty="0">
                <a:solidFill>
                  <a:srgbClr val="172C54"/>
                </a:solidFill>
                <a:latin typeface="Calibri"/>
                <a:cs typeface="Calibri"/>
              </a:rPr>
              <a:t>rs</a:t>
            </a:r>
            <a:endParaRPr sz="1200">
              <a:latin typeface="Calibri"/>
              <a:cs typeface="Calibri"/>
            </a:endParaRPr>
          </a:p>
        </p:txBody>
      </p:sp>
      <p:sp>
        <p:nvSpPr>
          <p:cNvPr id="13" name="object 13">
            <a:extLst>
              <a:ext uri="{FF2B5EF4-FFF2-40B4-BE49-F238E27FC236}">
                <a16:creationId xmlns:a16="http://schemas.microsoft.com/office/drawing/2014/main" id="{2B5B8F98-DD97-58F6-2C86-113EC2617048}"/>
              </a:ext>
            </a:extLst>
          </p:cNvPr>
          <p:cNvSpPr txBox="1"/>
          <p:nvPr/>
        </p:nvSpPr>
        <p:spPr>
          <a:xfrm>
            <a:off x="3915917" y="2662554"/>
            <a:ext cx="80835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172C54"/>
                </a:solidFill>
                <a:latin typeface="Calibri"/>
                <a:cs typeface="Calibri"/>
              </a:rPr>
              <a:t>Wholesalers</a:t>
            </a:r>
            <a:endParaRPr sz="1200">
              <a:latin typeface="Calibri"/>
              <a:cs typeface="Calibri"/>
            </a:endParaRPr>
          </a:p>
        </p:txBody>
      </p:sp>
      <p:pic>
        <p:nvPicPr>
          <p:cNvPr id="14" name="object 14">
            <a:extLst>
              <a:ext uri="{FF2B5EF4-FFF2-40B4-BE49-F238E27FC236}">
                <a16:creationId xmlns:a16="http://schemas.microsoft.com/office/drawing/2014/main" id="{15B0C857-EC7D-6A54-F7B1-6EFEA61CA12E}"/>
              </a:ext>
            </a:extLst>
          </p:cNvPr>
          <p:cNvPicPr/>
          <p:nvPr/>
        </p:nvPicPr>
        <p:blipFill>
          <a:blip r:embed="rId4" cstate="print"/>
          <a:stretch>
            <a:fillRect/>
          </a:stretch>
        </p:blipFill>
        <p:spPr>
          <a:xfrm>
            <a:off x="1644395" y="4013200"/>
            <a:ext cx="7225538" cy="1655737"/>
          </a:xfrm>
          <a:prstGeom prst="rect">
            <a:avLst/>
          </a:prstGeom>
        </p:spPr>
      </p:pic>
      <p:sp>
        <p:nvSpPr>
          <p:cNvPr id="15" name="object 15">
            <a:extLst>
              <a:ext uri="{FF2B5EF4-FFF2-40B4-BE49-F238E27FC236}">
                <a16:creationId xmlns:a16="http://schemas.microsoft.com/office/drawing/2014/main" id="{B48DE98E-3C90-2E54-FABE-EF57DE89AF7C}"/>
              </a:ext>
            </a:extLst>
          </p:cNvPr>
          <p:cNvSpPr txBox="1"/>
          <p:nvPr/>
        </p:nvSpPr>
        <p:spPr>
          <a:xfrm>
            <a:off x="1916938" y="4220082"/>
            <a:ext cx="966469" cy="391160"/>
          </a:xfrm>
          <a:prstGeom prst="rect">
            <a:avLst/>
          </a:prstGeom>
        </p:spPr>
        <p:txBody>
          <a:bodyPr vert="horz" wrap="square" lIns="0" tIns="12700" rIns="0" bIns="0" rtlCol="0">
            <a:spAutoFit/>
          </a:bodyPr>
          <a:lstStyle/>
          <a:p>
            <a:pPr marL="12700" marR="5080" indent="292100">
              <a:lnSpc>
                <a:spcPct val="100000"/>
              </a:lnSpc>
              <a:spcBef>
                <a:spcPts val="100"/>
              </a:spcBef>
            </a:pPr>
            <a:r>
              <a:rPr sz="1200" b="1" spc="-5" dirty="0">
                <a:solidFill>
                  <a:srgbClr val="050A13"/>
                </a:solidFill>
                <a:latin typeface="Calibri"/>
                <a:cs typeface="Calibri"/>
              </a:rPr>
              <a:t>Parts </a:t>
            </a:r>
            <a:r>
              <a:rPr sz="1200" b="1" dirty="0">
                <a:solidFill>
                  <a:srgbClr val="050A13"/>
                </a:solidFill>
                <a:latin typeface="Calibri"/>
                <a:cs typeface="Calibri"/>
              </a:rPr>
              <a:t> </a:t>
            </a:r>
            <a:r>
              <a:rPr sz="1200" b="1" spc="-5" dirty="0">
                <a:solidFill>
                  <a:srgbClr val="050A13"/>
                </a:solidFill>
                <a:latin typeface="Calibri"/>
                <a:cs typeface="Calibri"/>
              </a:rPr>
              <a:t>Ma</a:t>
            </a:r>
            <a:r>
              <a:rPr sz="1200" b="1" dirty="0">
                <a:solidFill>
                  <a:srgbClr val="050A13"/>
                </a:solidFill>
                <a:latin typeface="Calibri"/>
                <a:cs typeface="Calibri"/>
              </a:rPr>
              <a:t>nuf</a:t>
            </a:r>
            <a:r>
              <a:rPr sz="1200" b="1" spc="-5" dirty="0">
                <a:solidFill>
                  <a:srgbClr val="050A13"/>
                </a:solidFill>
                <a:latin typeface="Calibri"/>
                <a:cs typeface="Calibri"/>
              </a:rPr>
              <a:t>ac</a:t>
            </a:r>
            <a:r>
              <a:rPr sz="1200" b="1" dirty="0">
                <a:solidFill>
                  <a:srgbClr val="050A13"/>
                </a:solidFill>
                <a:latin typeface="Calibri"/>
                <a:cs typeface="Calibri"/>
              </a:rPr>
              <a:t>tur</a:t>
            </a:r>
            <a:r>
              <a:rPr sz="1200" b="1" spc="-5" dirty="0">
                <a:solidFill>
                  <a:srgbClr val="050A13"/>
                </a:solidFill>
                <a:latin typeface="Calibri"/>
                <a:cs typeface="Calibri"/>
              </a:rPr>
              <a:t>e</a:t>
            </a:r>
            <a:r>
              <a:rPr sz="1200" b="1" dirty="0">
                <a:solidFill>
                  <a:srgbClr val="050A13"/>
                </a:solidFill>
                <a:latin typeface="Calibri"/>
                <a:cs typeface="Calibri"/>
              </a:rPr>
              <a:t>rs</a:t>
            </a:r>
            <a:endParaRPr sz="1200" dirty="0">
              <a:latin typeface="Calibri"/>
              <a:cs typeface="Calibri"/>
            </a:endParaRPr>
          </a:p>
        </p:txBody>
      </p:sp>
      <p:sp>
        <p:nvSpPr>
          <p:cNvPr id="16" name="object 16">
            <a:extLst>
              <a:ext uri="{FF2B5EF4-FFF2-40B4-BE49-F238E27FC236}">
                <a16:creationId xmlns:a16="http://schemas.microsoft.com/office/drawing/2014/main" id="{7B55CCAA-DA51-5921-DED1-54FD414DABDF}"/>
              </a:ext>
            </a:extLst>
          </p:cNvPr>
          <p:cNvSpPr txBox="1"/>
          <p:nvPr/>
        </p:nvSpPr>
        <p:spPr>
          <a:xfrm>
            <a:off x="5975096" y="5247513"/>
            <a:ext cx="502284" cy="391795"/>
          </a:xfrm>
          <a:prstGeom prst="rect">
            <a:avLst/>
          </a:prstGeom>
        </p:spPr>
        <p:txBody>
          <a:bodyPr vert="horz" wrap="square" lIns="0" tIns="12700" rIns="0" bIns="0" rtlCol="0">
            <a:spAutoFit/>
          </a:bodyPr>
          <a:lstStyle/>
          <a:p>
            <a:pPr algn="ctr">
              <a:lnSpc>
                <a:spcPct val="100000"/>
              </a:lnSpc>
              <a:spcBef>
                <a:spcPts val="100"/>
              </a:spcBef>
            </a:pPr>
            <a:r>
              <a:rPr sz="1200" b="1" dirty="0">
                <a:solidFill>
                  <a:srgbClr val="172C54"/>
                </a:solidFill>
                <a:latin typeface="Calibri"/>
                <a:cs typeface="Calibri"/>
              </a:rPr>
              <a:t>OE</a:t>
            </a:r>
            <a:endParaRPr sz="1200">
              <a:latin typeface="Calibri"/>
              <a:cs typeface="Calibri"/>
            </a:endParaRPr>
          </a:p>
          <a:p>
            <a:pPr algn="ctr">
              <a:lnSpc>
                <a:spcPct val="100000"/>
              </a:lnSpc>
            </a:pPr>
            <a:r>
              <a:rPr sz="1200" b="1" spc="-5" dirty="0">
                <a:solidFill>
                  <a:srgbClr val="172C54"/>
                </a:solidFill>
                <a:latin typeface="Calibri"/>
                <a:cs typeface="Calibri"/>
              </a:rPr>
              <a:t>Dealers</a:t>
            </a:r>
            <a:endParaRPr sz="1200">
              <a:latin typeface="Calibri"/>
              <a:cs typeface="Calibri"/>
            </a:endParaRPr>
          </a:p>
        </p:txBody>
      </p:sp>
      <p:sp>
        <p:nvSpPr>
          <p:cNvPr id="17" name="object 17">
            <a:extLst>
              <a:ext uri="{FF2B5EF4-FFF2-40B4-BE49-F238E27FC236}">
                <a16:creationId xmlns:a16="http://schemas.microsoft.com/office/drawing/2014/main" id="{D8EB4A34-477A-B433-193D-DDC1305099F5}"/>
              </a:ext>
            </a:extLst>
          </p:cNvPr>
          <p:cNvSpPr txBox="1"/>
          <p:nvPr/>
        </p:nvSpPr>
        <p:spPr>
          <a:xfrm>
            <a:off x="7621905" y="5246623"/>
            <a:ext cx="1016635" cy="391795"/>
          </a:xfrm>
          <a:prstGeom prst="rect">
            <a:avLst/>
          </a:prstGeom>
        </p:spPr>
        <p:txBody>
          <a:bodyPr vert="horz" wrap="square" lIns="0" tIns="12700" rIns="0" bIns="0" rtlCol="0">
            <a:spAutoFit/>
          </a:bodyPr>
          <a:lstStyle/>
          <a:p>
            <a:pPr marL="12700" marR="5080" indent="173355">
              <a:lnSpc>
                <a:spcPct val="100000"/>
              </a:lnSpc>
              <a:spcBef>
                <a:spcPts val="100"/>
              </a:spcBef>
            </a:pPr>
            <a:r>
              <a:rPr sz="1200" b="1" spc="-5" dirty="0">
                <a:solidFill>
                  <a:srgbClr val="050A13"/>
                </a:solidFill>
                <a:latin typeface="Calibri"/>
                <a:cs typeface="Calibri"/>
              </a:rPr>
              <a:t>Installers/ </a:t>
            </a:r>
            <a:r>
              <a:rPr sz="1200" b="1" dirty="0">
                <a:solidFill>
                  <a:srgbClr val="050A13"/>
                </a:solidFill>
                <a:latin typeface="Calibri"/>
                <a:cs typeface="Calibri"/>
              </a:rPr>
              <a:t> </a:t>
            </a:r>
            <a:r>
              <a:rPr sz="1200" b="1" spc="-5" dirty="0">
                <a:solidFill>
                  <a:srgbClr val="050A13"/>
                </a:solidFill>
                <a:latin typeface="Calibri"/>
                <a:cs typeface="Calibri"/>
              </a:rPr>
              <a:t>Vehicle</a:t>
            </a:r>
            <a:r>
              <a:rPr sz="1200" b="1" spc="-55" dirty="0">
                <a:solidFill>
                  <a:srgbClr val="050A13"/>
                </a:solidFill>
                <a:latin typeface="Calibri"/>
                <a:cs typeface="Calibri"/>
              </a:rPr>
              <a:t> </a:t>
            </a:r>
            <a:r>
              <a:rPr sz="1200" b="1" spc="-5" dirty="0">
                <a:solidFill>
                  <a:srgbClr val="050A13"/>
                </a:solidFill>
                <a:latin typeface="Calibri"/>
                <a:cs typeface="Calibri"/>
              </a:rPr>
              <a:t>Owners</a:t>
            </a:r>
            <a:endParaRPr sz="1200">
              <a:latin typeface="Calibri"/>
              <a:cs typeface="Calibri"/>
            </a:endParaRPr>
          </a:p>
        </p:txBody>
      </p:sp>
      <p:sp>
        <p:nvSpPr>
          <p:cNvPr id="18" name="object 18">
            <a:extLst>
              <a:ext uri="{FF2B5EF4-FFF2-40B4-BE49-F238E27FC236}">
                <a16:creationId xmlns:a16="http://schemas.microsoft.com/office/drawing/2014/main" id="{B2A128DE-F14F-E173-B778-7148CF94289A}"/>
              </a:ext>
            </a:extLst>
          </p:cNvPr>
          <p:cNvSpPr txBox="1"/>
          <p:nvPr/>
        </p:nvSpPr>
        <p:spPr>
          <a:xfrm>
            <a:off x="4153027" y="5283453"/>
            <a:ext cx="33655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72C54"/>
                </a:solidFill>
                <a:latin typeface="Calibri"/>
                <a:cs typeface="Calibri"/>
              </a:rPr>
              <a:t>OEM</a:t>
            </a:r>
            <a:endParaRPr sz="1200" dirty="0">
              <a:latin typeface="Calibri"/>
              <a:cs typeface="Calibri"/>
            </a:endParaRPr>
          </a:p>
        </p:txBody>
      </p:sp>
      <p:sp>
        <p:nvSpPr>
          <p:cNvPr id="19" name="object 19">
            <a:extLst>
              <a:ext uri="{FF2B5EF4-FFF2-40B4-BE49-F238E27FC236}">
                <a16:creationId xmlns:a16="http://schemas.microsoft.com/office/drawing/2014/main" id="{A24EEDC8-E8B5-076D-9E07-0ECB325F78C6}"/>
              </a:ext>
            </a:extLst>
          </p:cNvPr>
          <p:cNvSpPr txBox="1"/>
          <p:nvPr/>
        </p:nvSpPr>
        <p:spPr>
          <a:xfrm>
            <a:off x="6090284" y="4415485"/>
            <a:ext cx="271145" cy="208915"/>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72C54"/>
                </a:solidFill>
                <a:latin typeface="Calibri"/>
                <a:cs typeface="Calibri"/>
              </a:rPr>
              <a:t>ASC</a:t>
            </a:r>
            <a:endParaRPr sz="1200">
              <a:latin typeface="Calibri"/>
              <a:cs typeface="Calibri"/>
            </a:endParaRPr>
          </a:p>
        </p:txBody>
      </p:sp>
      <p:sp>
        <p:nvSpPr>
          <p:cNvPr id="20" name="object 20">
            <a:extLst>
              <a:ext uri="{FF2B5EF4-FFF2-40B4-BE49-F238E27FC236}">
                <a16:creationId xmlns:a16="http://schemas.microsoft.com/office/drawing/2014/main" id="{417477E7-B068-00E6-B125-C82DF65B24A6}"/>
              </a:ext>
            </a:extLst>
          </p:cNvPr>
          <p:cNvSpPr txBox="1"/>
          <p:nvPr/>
        </p:nvSpPr>
        <p:spPr>
          <a:xfrm>
            <a:off x="6936993" y="2369946"/>
            <a:ext cx="65913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172C54"/>
                </a:solidFill>
                <a:latin typeface="Calibri"/>
                <a:cs typeface="Calibri"/>
              </a:rPr>
              <a:t>eRetailers</a:t>
            </a:r>
            <a:endParaRPr sz="1200">
              <a:latin typeface="Calibri"/>
              <a:cs typeface="Calibri"/>
            </a:endParaRPr>
          </a:p>
        </p:txBody>
      </p:sp>
      <p:grpSp>
        <p:nvGrpSpPr>
          <p:cNvPr id="21" name="object 21">
            <a:extLst>
              <a:ext uri="{FF2B5EF4-FFF2-40B4-BE49-F238E27FC236}">
                <a16:creationId xmlns:a16="http://schemas.microsoft.com/office/drawing/2014/main" id="{1BE05BEC-4598-B26C-E653-B1B65B47B9A4}"/>
              </a:ext>
            </a:extLst>
          </p:cNvPr>
          <p:cNvGrpSpPr/>
          <p:nvPr/>
        </p:nvGrpSpPr>
        <p:grpSpPr>
          <a:xfrm>
            <a:off x="4313809" y="5644426"/>
            <a:ext cx="3930015" cy="537210"/>
            <a:chOff x="4313809" y="5644426"/>
            <a:chExt cx="3930015" cy="537210"/>
          </a:xfrm>
        </p:grpSpPr>
        <p:sp>
          <p:nvSpPr>
            <p:cNvPr id="24" name="object 22">
              <a:extLst>
                <a:ext uri="{FF2B5EF4-FFF2-40B4-BE49-F238E27FC236}">
                  <a16:creationId xmlns:a16="http://schemas.microsoft.com/office/drawing/2014/main" id="{48EAFB5D-B408-A483-6256-85BCCB8C1B0A}"/>
                </a:ext>
              </a:extLst>
            </p:cNvPr>
            <p:cNvSpPr/>
            <p:nvPr/>
          </p:nvSpPr>
          <p:spPr>
            <a:xfrm>
              <a:off x="4336415" y="5644426"/>
              <a:ext cx="3907154" cy="537210"/>
            </a:xfrm>
            <a:custGeom>
              <a:avLst/>
              <a:gdLst/>
              <a:ahLst/>
              <a:cxnLst/>
              <a:rect l="l" t="t" r="r" b="b"/>
              <a:pathLst>
                <a:path w="3907154" h="537210">
                  <a:moveTo>
                    <a:pt x="3862451" y="524319"/>
                  </a:moveTo>
                  <a:lnTo>
                    <a:pt x="0" y="524319"/>
                  </a:lnTo>
                  <a:lnTo>
                    <a:pt x="0" y="537019"/>
                  </a:lnTo>
                  <a:lnTo>
                    <a:pt x="3875151" y="537019"/>
                  </a:lnTo>
                  <a:lnTo>
                    <a:pt x="3875151" y="530669"/>
                  </a:lnTo>
                  <a:lnTo>
                    <a:pt x="3862451" y="530669"/>
                  </a:lnTo>
                  <a:lnTo>
                    <a:pt x="3862451" y="524319"/>
                  </a:lnTo>
                  <a:close/>
                </a:path>
                <a:path w="3907154" h="537210">
                  <a:moveTo>
                    <a:pt x="3875151" y="63500"/>
                  </a:moveTo>
                  <a:lnTo>
                    <a:pt x="3862451" y="63500"/>
                  </a:lnTo>
                  <a:lnTo>
                    <a:pt x="3862451" y="530669"/>
                  </a:lnTo>
                  <a:lnTo>
                    <a:pt x="3868801" y="524319"/>
                  </a:lnTo>
                  <a:lnTo>
                    <a:pt x="3875151" y="524319"/>
                  </a:lnTo>
                  <a:lnTo>
                    <a:pt x="3875151" y="63500"/>
                  </a:lnTo>
                  <a:close/>
                </a:path>
                <a:path w="3907154" h="537210">
                  <a:moveTo>
                    <a:pt x="3875151" y="524319"/>
                  </a:moveTo>
                  <a:lnTo>
                    <a:pt x="3868801" y="524319"/>
                  </a:lnTo>
                  <a:lnTo>
                    <a:pt x="3862451" y="530669"/>
                  </a:lnTo>
                  <a:lnTo>
                    <a:pt x="3875151" y="530669"/>
                  </a:lnTo>
                  <a:lnTo>
                    <a:pt x="3875151" y="524319"/>
                  </a:lnTo>
                  <a:close/>
                </a:path>
                <a:path w="3907154" h="537210">
                  <a:moveTo>
                    <a:pt x="3868801" y="0"/>
                  </a:moveTo>
                  <a:lnTo>
                    <a:pt x="3830701" y="76200"/>
                  </a:lnTo>
                  <a:lnTo>
                    <a:pt x="3862451" y="76200"/>
                  </a:lnTo>
                  <a:lnTo>
                    <a:pt x="3862451" y="63500"/>
                  </a:lnTo>
                  <a:lnTo>
                    <a:pt x="3900551" y="63500"/>
                  </a:lnTo>
                  <a:lnTo>
                    <a:pt x="3868801" y="0"/>
                  </a:lnTo>
                  <a:close/>
                </a:path>
                <a:path w="3907154" h="537210">
                  <a:moveTo>
                    <a:pt x="3900551" y="63500"/>
                  </a:moveTo>
                  <a:lnTo>
                    <a:pt x="3875151" y="63500"/>
                  </a:lnTo>
                  <a:lnTo>
                    <a:pt x="3875151" y="76200"/>
                  </a:lnTo>
                  <a:lnTo>
                    <a:pt x="3906901" y="76200"/>
                  </a:lnTo>
                  <a:lnTo>
                    <a:pt x="3900551" y="63500"/>
                  </a:lnTo>
                  <a:close/>
                </a:path>
              </a:pathLst>
            </a:custGeom>
            <a:solidFill>
              <a:srgbClr val="00AFEF"/>
            </a:solidFill>
          </p:spPr>
          <p:txBody>
            <a:bodyPr wrap="square" lIns="0" tIns="0" rIns="0" bIns="0" rtlCol="0"/>
            <a:lstStyle/>
            <a:p>
              <a:endParaRPr/>
            </a:p>
          </p:txBody>
        </p:sp>
        <p:sp>
          <p:nvSpPr>
            <p:cNvPr id="25" name="object 23">
              <a:extLst>
                <a:ext uri="{FF2B5EF4-FFF2-40B4-BE49-F238E27FC236}">
                  <a16:creationId xmlns:a16="http://schemas.microsoft.com/office/drawing/2014/main" id="{D43E3790-BE9F-AC25-DD11-7611CE51676B}"/>
                </a:ext>
              </a:extLst>
            </p:cNvPr>
            <p:cNvSpPr/>
            <p:nvPr/>
          </p:nvSpPr>
          <p:spPr>
            <a:xfrm>
              <a:off x="4320159" y="5659412"/>
              <a:ext cx="0" cy="516255"/>
            </a:xfrm>
            <a:custGeom>
              <a:avLst/>
              <a:gdLst/>
              <a:ahLst/>
              <a:cxnLst/>
              <a:rect l="l" t="t" r="r" b="b"/>
              <a:pathLst>
                <a:path h="516254">
                  <a:moveTo>
                    <a:pt x="0" y="0"/>
                  </a:moveTo>
                  <a:lnTo>
                    <a:pt x="0" y="515683"/>
                  </a:lnTo>
                </a:path>
              </a:pathLst>
            </a:custGeom>
            <a:ln w="12700">
              <a:solidFill>
                <a:srgbClr val="00AFEF"/>
              </a:solidFill>
            </a:ln>
          </p:spPr>
          <p:txBody>
            <a:bodyPr wrap="square" lIns="0" tIns="0" rIns="0" bIns="0" rtlCol="0"/>
            <a:lstStyle/>
            <a:p>
              <a:endParaRPr/>
            </a:p>
          </p:txBody>
        </p:sp>
      </p:grpSp>
      <p:grpSp>
        <p:nvGrpSpPr>
          <p:cNvPr id="26" name="object 24">
            <a:extLst>
              <a:ext uri="{FF2B5EF4-FFF2-40B4-BE49-F238E27FC236}">
                <a16:creationId xmlns:a16="http://schemas.microsoft.com/office/drawing/2014/main" id="{D0CEBDD9-C933-6863-9DDA-F005C8939F69}"/>
              </a:ext>
            </a:extLst>
          </p:cNvPr>
          <p:cNvGrpSpPr/>
          <p:nvPr/>
        </p:nvGrpSpPr>
        <p:grpSpPr>
          <a:xfrm>
            <a:off x="1975992" y="1795272"/>
            <a:ext cx="6723380" cy="1543050"/>
            <a:chOff x="1975992" y="1795272"/>
            <a:chExt cx="6723380" cy="1543050"/>
          </a:xfrm>
        </p:grpSpPr>
        <p:sp>
          <p:nvSpPr>
            <p:cNvPr id="27" name="object 25">
              <a:extLst>
                <a:ext uri="{FF2B5EF4-FFF2-40B4-BE49-F238E27FC236}">
                  <a16:creationId xmlns:a16="http://schemas.microsoft.com/office/drawing/2014/main" id="{1DA384F2-4744-1569-6A56-85C1C907C5FF}"/>
                </a:ext>
              </a:extLst>
            </p:cNvPr>
            <p:cNvSpPr/>
            <p:nvPr/>
          </p:nvSpPr>
          <p:spPr>
            <a:xfrm>
              <a:off x="2385314" y="1979421"/>
              <a:ext cx="6122670" cy="1358900"/>
            </a:xfrm>
            <a:custGeom>
              <a:avLst/>
              <a:gdLst/>
              <a:ahLst/>
              <a:cxnLst/>
              <a:rect l="l" t="t" r="r" b="b"/>
              <a:pathLst>
                <a:path w="6122670" h="1358900">
                  <a:moveTo>
                    <a:pt x="4160634" y="428244"/>
                  </a:moveTo>
                  <a:lnTo>
                    <a:pt x="4147934" y="421894"/>
                  </a:lnTo>
                  <a:lnTo>
                    <a:pt x="4084447" y="390144"/>
                  </a:lnTo>
                  <a:lnTo>
                    <a:pt x="4084447" y="421894"/>
                  </a:lnTo>
                  <a:lnTo>
                    <a:pt x="3782568" y="421894"/>
                  </a:lnTo>
                  <a:lnTo>
                    <a:pt x="3782568" y="1178306"/>
                  </a:lnTo>
                  <a:lnTo>
                    <a:pt x="3795268" y="1178306"/>
                  </a:lnTo>
                  <a:lnTo>
                    <a:pt x="3795268" y="434594"/>
                  </a:lnTo>
                  <a:lnTo>
                    <a:pt x="4084447" y="434594"/>
                  </a:lnTo>
                  <a:lnTo>
                    <a:pt x="4084447" y="466344"/>
                  </a:lnTo>
                  <a:lnTo>
                    <a:pt x="4147934" y="434594"/>
                  </a:lnTo>
                  <a:lnTo>
                    <a:pt x="4160634" y="428244"/>
                  </a:lnTo>
                  <a:close/>
                </a:path>
                <a:path w="6122670" h="1358900">
                  <a:moveTo>
                    <a:pt x="4160634" y="38100"/>
                  </a:moveTo>
                  <a:lnTo>
                    <a:pt x="4147934" y="31750"/>
                  </a:lnTo>
                  <a:lnTo>
                    <a:pt x="4084447" y="0"/>
                  </a:lnTo>
                  <a:lnTo>
                    <a:pt x="4084447" y="31750"/>
                  </a:lnTo>
                  <a:lnTo>
                    <a:pt x="0" y="31750"/>
                  </a:lnTo>
                  <a:lnTo>
                    <a:pt x="0" y="300990"/>
                  </a:lnTo>
                  <a:lnTo>
                    <a:pt x="12700" y="300990"/>
                  </a:lnTo>
                  <a:lnTo>
                    <a:pt x="12700" y="44450"/>
                  </a:lnTo>
                  <a:lnTo>
                    <a:pt x="925322" y="44450"/>
                  </a:lnTo>
                  <a:lnTo>
                    <a:pt x="890397" y="114300"/>
                  </a:lnTo>
                  <a:lnTo>
                    <a:pt x="922147" y="114300"/>
                  </a:lnTo>
                  <a:lnTo>
                    <a:pt x="922147" y="1358519"/>
                  </a:lnTo>
                  <a:lnTo>
                    <a:pt x="1201674" y="1358519"/>
                  </a:lnTo>
                  <a:lnTo>
                    <a:pt x="1201674" y="1352169"/>
                  </a:lnTo>
                  <a:lnTo>
                    <a:pt x="1201674" y="1345819"/>
                  </a:lnTo>
                  <a:lnTo>
                    <a:pt x="934847" y="1345819"/>
                  </a:lnTo>
                  <a:lnTo>
                    <a:pt x="934847" y="114300"/>
                  </a:lnTo>
                  <a:lnTo>
                    <a:pt x="966597" y="114300"/>
                  </a:lnTo>
                  <a:lnTo>
                    <a:pt x="960247" y="101600"/>
                  </a:lnTo>
                  <a:lnTo>
                    <a:pt x="931672" y="44450"/>
                  </a:lnTo>
                  <a:lnTo>
                    <a:pt x="4084447" y="44450"/>
                  </a:lnTo>
                  <a:lnTo>
                    <a:pt x="4084447" y="76200"/>
                  </a:lnTo>
                  <a:lnTo>
                    <a:pt x="4147934" y="44450"/>
                  </a:lnTo>
                  <a:lnTo>
                    <a:pt x="4160634" y="38100"/>
                  </a:lnTo>
                  <a:close/>
                </a:path>
                <a:path w="6122670" h="1358900">
                  <a:moveTo>
                    <a:pt x="6122162" y="1100709"/>
                  </a:moveTo>
                  <a:lnTo>
                    <a:pt x="6090412" y="1100709"/>
                  </a:lnTo>
                  <a:lnTo>
                    <a:pt x="6090412" y="327406"/>
                  </a:lnTo>
                  <a:lnTo>
                    <a:pt x="6090412" y="321056"/>
                  </a:lnTo>
                  <a:lnTo>
                    <a:pt x="6090412" y="314706"/>
                  </a:lnTo>
                  <a:lnTo>
                    <a:pt x="5613400" y="314706"/>
                  </a:lnTo>
                  <a:lnTo>
                    <a:pt x="5613400" y="327406"/>
                  </a:lnTo>
                  <a:lnTo>
                    <a:pt x="6077712" y="327406"/>
                  </a:lnTo>
                  <a:lnTo>
                    <a:pt x="6077712" y="1100709"/>
                  </a:lnTo>
                  <a:lnTo>
                    <a:pt x="6045962" y="1100709"/>
                  </a:lnTo>
                  <a:lnTo>
                    <a:pt x="6084062" y="1176909"/>
                  </a:lnTo>
                  <a:lnTo>
                    <a:pt x="6115812" y="1113409"/>
                  </a:lnTo>
                  <a:lnTo>
                    <a:pt x="6122162" y="1100709"/>
                  </a:lnTo>
                  <a:close/>
                </a:path>
              </a:pathLst>
            </a:custGeom>
            <a:solidFill>
              <a:srgbClr val="172C54"/>
            </a:solidFill>
          </p:spPr>
          <p:txBody>
            <a:bodyPr wrap="square" lIns="0" tIns="0" rIns="0" bIns="0" rtlCol="0"/>
            <a:lstStyle/>
            <a:p>
              <a:endParaRPr/>
            </a:p>
          </p:txBody>
        </p:sp>
        <p:sp>
          <p:nvSpPr>
            <p:cNvPr id="28" name="object 26">
              <a:extLst>
                <a:ext uri="{FF2B5EF4-FFF2-40B4-BE49-F238E27FC236}">
                  <a16:creationId xmlns:a16="http://schemas.microsoft.com/office/drawing/2014/main" id="{32F8740B-3813-C010-1E31-3F0A87BE017B}"/>
                </a:ext>
              </a:extLst>
            </p:cNvPr>
            <p:cNvSpPr/>
            <p:nvPr/>
          </p:nvSpPr>
          <p:spPr>
            <a:xfrm>
              <a:off x="1982342" y="1800606"/>
              <a:ext cx="0" cy="467995"/>
            </a:xfrm>
            <a:custGeom>
              <a:avLst/>
              <a:gdLst/>
              <a:ahLst/>
              <a:cxnLst/>
              <a:rect l="l" t="t" r="r" b="b"/>
              <a:pathLst>
                <a:path h="467994">
                  <a:moveTo>
                    <a:pt x="0" y="0"/>
                  </a:moveTo>
                  <a:lnTo>
                    <a:pt x="0" y="467995"/>
                  </a:lnTo>
                </a:path>
              </a:pathLst>
            </a:custGeom>
            <a:ln w="12700">
              <a:solidFill>
                <a:srgbClr val="172C54"/>
              </a:solidFill>
            </a:ln>
          </p:spPr>
          <p:txBody>
            <a:bodyPr wrap="square" lIns="0" tIns="0" rIns="0" bIns="0" rtlCol="0"/>
            <a:lstStyle/>
            <a:p>
              <a:endParaRPr/>
            </a:p>
          </p:txBody>
        </p:sp>
        <p:sp>
          <p:nvSpPr>
            <p:cNvPr id="29" name="object 27">
              <a:extLst>
                <a:ext uri="{FF2B5EF4-FFF2-40B4-BE49-F238E27FC236}">
                  <a16:creationId xmlns:a16="http://schemas.microsoft.com/office/drawing/2014/main" id="{B0E8391B-7F66-2B11-70FA-E8F95785C3D9}"/>
                </a:ext>
              </a:extLst>
            </p:cNvPr>
            <p:cNvSpPr/>
            <p:nvPr/>
          </p:nvSpPr>
          <p:spPr>
            <a:xfrm>
              <a:off x="1982342" y="1795272"/>
              <a:ext cx="6717030" cy="1338580"/>
            </a:xfrm>
            <a:custGeom>
              <a:avLst/>
              <a:gdLst/>
              <a:ahLst/>
              <a:cxnLst/>
              <a:rect l="l" t="t" r="r" b="b"/>
              <a:pathLst>
                <a:path w="6717030" h="1338580">
                  <a:moveTo>
                    <a:pt x="6672453" y="1262126"/>
                  </a:moveTo>
                  <a:lnTo>
                    <a:pt x="6640703" y="1262126"/>
                  </a:lnTo>
                  <a:lnTo>
                    <a:pt x="6678803" y="1338326"/>
                  </a:lnTo>
                  <a:lnTo>
                    <a:pt x="6710553" y="1274826"/>
                  </a:lnTo>
                  <a:lnTo>
                    <a:pt x="6672453" y="1274826"/>
                  </a:lnTo>
                  <a:lnTo>
                    <a:pt x="6672453" y="1262126"/>
                  </a:lnTo>
                  <a:close/>
                </a:path>
                <a:path w="6717030" h="1338580">
                  <a:moveTo>
                    <a:pt x="6672453" y="6350"/>
                  </a:moveTo>
                  <a:lnTo>
                    <a:pt x="6672453" y="1274826"/>
                  </a:lnTo>
                  <a:lnTo>
                    <a:pt x="6685153" y="1274826"/>
                  </a:lnTo>
                  <a:lnTo>
                    <a:pt x="6685153" y="12700"/>
                  </a:lnTo>
                  <a:lnTo>
                    <a:pt x="6678803" y="12700"/>
                  </a:lnTo>
                  <a:lnTo>
                    <a:pt x="6672453" y="6350"/>
                  </a:lnTo>
                  <a:close/>
                </a:path>
                <a:path w="6717030" h="1338580">
                  <a:moveTo>
                    <a:pt x="6716903" y="1262126"/>
                  </a:moveTo>
                  <a:lnTo>
                    <a:pt x="6685153" y="1262126"/>
                  </a:lnTo>
                  <a:lnTo>
                    <a:pt x="6685153" y="1274826"/>
                  </a:lnTo>
                  <a:lnTo>
                    <a:pt x="6710553" y="1274826"/>
                  </a:lnTo>
                  <a:lnTo>
                    <a:pt x="6716903" y="1262126"/>
                  </a:lnTo>
                  <a:close/>
                </a:path>
                <a:path w="6717030" h="1338580">
                  <a:moveTo>
                    <a:pt x="6685153" y="0"/>
                  </a:moveTo>
                  <a:lnTo>
                    <a:pt x="0" y="0"/>
                  </a:lnTo>
                  <a:lnTo>
                    <a:pt x="0" y="12700"/>
                  </a:lnTo>
                  <a:lnTo>
                    <a:pt x="6672453" y="12700"/>
                  </a:lnTo>
                  <a:lnTo>
                    <a:pt x="6672453" y="6350"/>
                  </a:lnTo>
                  <a:lnTo>
                    <a:pt x="6685153" y="6350"/>
                  </a:lnTo>
                  <a:lnTo>
                    <a:pt x="6685153" y="0"/>
                  </a:lnTo>
                  <a:close/>
                </a:path>
                <a:path w="6717030" h="1338580">
                  <a:moveTo>
                    <a:pt x="6685153" y="6350"/>
                  </a:moveTo>
                  <a:lnTo>
                    <a:pt x="6672453" y="6350"/>
                  </a:lnTo>
                  <a:lnTo>
                    <a:pt x="6678803" y="12700"/>
                  </a:lnTo>
                  <a:lnTo>
                    <a:pt x="6685153" y="12700"/>
                  </a:lnTo>
                  <a:lnTo>
                    <a:pt x="6685153" y="6350"/>
                  </a:lnTo>
                  <a:close/>
                </a:path>
              </a:pathLst>
            </a:custGeom>
            <a:solidFill>
              <a:srgbClr val="172C54"/>
            </a:solidFill>
          </p:spPr>
          <p:txBody>
            <a:bodyPr wrap="square" lIns="0" tIns="0" rIns="0" bIns="0" rtlCol="0"/>
            <a:lstStyle/>
            <a:p>
              <a:endParaRPr/>
            </a:p>
          </p:txBody>
        </p:sp>
      </p:grpSp>
      <p:sp>
        <p:nvSpPr>
          <p:cNvPr id="30" name="object 28">
            <a:extLst>
              <a:ext uri="{FF2B5EF4-FFF2-40B4-BE49-F238E27FC236}">
                <a16:creationId xmlns:a16="http://schemas.microsoft.com/office/drawing/2014/main" id="{33C10236-BD5A-44D0-6875-EACAA80F535F}"/>
              </a:ext>
            </a:extLst>
          </p:cNvPr>
          <p:cNvSpPr txBox="1"/>
          <p:nvPr/>
        </p:nvSpPr>
        <p:spPr>
          <a:xfrm>
            <a:off x="5923279" y="5928461"/>
            <a:ext cx="88201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50A13"/>
                </a:solidFill>
                <a:latin typeface="Calibri"/>
                <a:cs typeface="Calibri"/>
              </a:rPr>
              <a:t>Direct</a:t>
            </a:r>
            <a:r>
              <a:rPr sz="1200" b="1" spc="-50" dirty="0">
                <a:solidFill>
                  <a:srgbClr val="050A13"/>
                </a:solidFill>
                <a:latin typeface="Calibri"/>
                <a:cs typeface="Calibri"/>
              </a:rPr>
              <a:t> </a:t>
            </a:r>
            <a:r>
              <a:rPr sz="1200" b="1" spc="-5" dirty="0">
                <a:solidFill>
                  <a:srgbClr val="050A13"/>
                </a:solidFill>
                <a:latin typeface="Calibri"/>
                <a:cs typeface="Calibri"/>
              </a:rPr>
              <a:t>eRetail</a:t>
            </a:r>
            <a:endParaRPr sz="1200" dirty="0">
              <a:latin typeface="Calibri"/>
              <a:cs typeface="Calibri"/>
            </a:endParaRPr>
          </a:p>
        </p:txBody>
      </p:sp>
      <p:sp>
        <p:nvSpPr>
          <p:cNvPr id="33" name="object 32">
            <a:extLst>
              <a:ext uri="{FF2B5EF4-FFF2-40B4-BE49-F238E27FC236}">
                <a16:creationId xmlns:a16="http://schemas.microsoft.com/office/drawing/2014/main" id="{40B81E78-6083-33C7-B01A-4DB995443BB6}"/>
              </a:ext>
            </a:extLst>
          </p:cNvPr>
          <p:cNvSpPr txBox="1">
            <a:spLocks/>
          </p:cNvSpPr>
          <p:nvPr/>
        </p:nvSpPr>
        <p:spPr>
          <a:xfrm>
            <a:off x="8760206" y="6619367"/>
            <a:ext cx="204470" cy="152400"/>
          </a:xfrm>
          <a:prstGeom prst="rect">
            <a:avLst/>
          </a:prstGeom>
        </p:spPr>
        <p:txBody>
          <a:bodyPr vert="horz"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8100">
              <a:lnSpc>
                <a:spcPts val="1045"/>
              </a:lnSpc>
            </a:pPr>
            <a:fld id="{81D60167-4931-47E6-BA6A-407CBD079E47}" type="slidenum">
              <a:rPr lang="en-IN" spc="-5" smtClean="0"/>
              <a:pPr marL="38100">
                <a:lnSpc>
                  <a:spcPts val="1045"/>
                </a:lnSpc>
              </a:pPr>
              <a:t>12</a:t>
            </a:fld>
            <a:endParaRPr lang="en-IN" spc="-5" dirty="0"/>
          </a:p>
        </p:txBody>
      </p:sp>
    </p:spTree>
    <p:extLst>
      <p:ext uri="{BB962C8B-B14F-4D97-AF65-F5344CB8AC3E}">
        <p14:creationId xmlns:p14="http://schemas.microsoft.com/office/powerpoint/2010/main" val="1425601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6832B2-75D1-4D36-B4C2-75145B068E29}"/>
              </a:ext>
            </a:extLst>
          </p:cNvPr>
          <p:cNvSpPr/>
          <p:nvPr/>
        </p:nvSpPr>
        <p:spPr>
          <a:xfrm>
            <a:off x="0" y="5988538"/>
            <a:ext cx="9144000" cy="891666"/>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536E8FB-02B3-4738-A3E9-1C757D50D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567" y="6183178"/>
            <a:ext cx="1839541" cy="577112"/>
          </a:xfrm>
          <a:prstGeom prst="rect">
            <a:avLst/>
          </a:prstGeom>
        </p:spPr>
      </p:pic>
      <p:pic>
        <p:nvPicPr>
          <p:cNvPr id="21" name="Picture 16">
            <a:extLst>
              <a:ext uri="{FF2B5EF4-FFF2-40B4-BE49-F238E27FC236}">
                <a16:creationId xmlns:a16="http://schemas.microsoft.com/office/drawing/2014/main" id="{A4B9C56B-7B2F-4229-B964-2845B30DE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180" r="7180"/>
          <a:stretch/>
        </p:blipFill>
        <p:spPr bwMode="auto">
          <a:xfrm>
            <a:off x="0" y="1"/>
            <a:ext cx="9144000" cy="600154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330B378F-A39A-421C-882D-F6CEC236B7F4}"/>
              </a:ext>
            </a:extLst>
          </p:cNvPr>
          <p:cNvGrpSpPr/>
          <p:nvPr/>
        </p:nvGrpSpPr>
        <p:grpSpPr>
          <a:xfrm>
            <a:off x="29047" y="6302101"/>
            <a:ext cx="7551196" cy="443201"/>
            <a:chOff x="121811" y="6235841"/>
            <a:chExt cx="6065047" cy="443201"/>
          </a:xfrm>
        </p:grpSpPr>
        <p:sp>
          <p:nvSpPr>
            <p:cNvPr id="23" name="TextBox 22">
              <a:extLst>
                <a:ext uri="{FF2B5EF4-FFF2-40B4-BE49-F238E27FC236}">
                  <a16:creationId xmlns:a16="http://schemas.microsoft.com/office/drawing/2014/main" id="{704A7B2B-BD9F-4ADA-A697-02F512C515D0}"/>
                </a:ext>
              </a:extLst>
            </p:cNvPr>
            <p:cNvSpPr txBox="1"/>
            <p:nvPr/>
          </p:nvSpPr>
          <p:spPr>
            <a:xfrm>
              <a:off x="121811" y="6425126"/>
              <a:ext cx="6065047"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MARKET INTELLIGENCE. CONSULTING</a:t>
              </a:r>
            </a:p>
          </p:txBody>
        </p:sp>
        <p:sp>
          <p:nvSpPr>
            <p:cNvPr id="24" name="TextBox 23">
              <a:extLst>
                <a:ext uri="{FF2B5EF4-FFF2-40B4-BE49-F238E27FC236}">
                  <a16:creationId xmlns:a16="http://schemas.microsoft.com/office/drawing/2014/main" id="{5AD2F0DA-06C0-4818-B662-E6A2087F33A0}"/>
                </a:ext>
              </a:extLst>
            </p:cNvPr>
            <p:cNvSpPr txBox="1"/>
            <p:nvPr/>
          </p:nvSpPr>
          <p:spPr>
            <a:xfrm>
              <a:off x="125974" y="6235841"/>
              <a:ext cx="332051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www.techsciresearch.com</a:t>
              </a:r>
            </a:p>
          </p:txBody>
        </p:sp>
      </p:grpSp>
      <p:sp>
        <p:nvSpPr>
          <p:cNvPr id="25" name="Rectangle 24">
            <a:extLst>
              <a:ext uri="{FF2B5EF4-FFF2-40B4-BE49-F238E27FC236}">
                <a16:creationId xmlns:a16="http://schemas.microsoft.com/office/drawing/2014/main" id="{57BA8677-98B6-4E10-AFFA-A8DD1F4120B1}"/>
              </a:ext>
            </a:extLst>
          </p:cNvPr>
          <p:cNvSpPr/>
          <p:nvPr/>
        </p:nvSpPr>
        <p:spPr>
          <a:xfrm>
            <a:off x="0" y="4546686"/>
            <a:ext cx="2549859" cy="584775"/>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Roboto" pitchFamily="2" charset="0"/>
                <a:cs typeface="Arial" panose="020B0604020202020204" pitchFamily="34" charset="0"/>
              </a:rPr>
              <a:t>FY 2022</a:t>
            </a:r>
          </a:p>
        </p:txBody>
      </p:sp>
      <p:sp>
        <p:nvSpPr>
          <p:cNvPr id="26" name="Rectangle 25">
            <a:extLst>
              <a:ext uri="{FF2B5EF4-FFF2-40B4-BE49-F238E27FC236}">
                <a16:creationId xmlns:a16="http://schemas.microsoft.com/office/drawing/2014/main" id="{53420A46-E8A5-4658-BE48-F4B76BE9F9C5}"/>
              </a:ext>
            </a:extLst>
          </p:cNvPr>
          <p:cNvSpPr/>
          <p:nvPr/>
        </p:nvSpPr>
        <p:spPr>
          <a:xfrm>
            <a:off x="0" y="5210260"/>
            <a:ext cx="7343141" cy="584775"/>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180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Roboto" pitchFamily="2" charset="0"/>
                <a:cs typeface="Arial" panose="020B0604020202020204" pitchFamily="34" charset="0"/>
              </a:rPr>
              <a:t>INDIA AUTOMOTIVE AFTERMARKET</a:t>
            </a:r>
          </a:p>
        </p:txBody>
      </p:sp>
      <p:sp>
        <p:nvSpPr>
          <p:cNvPr id="27" name="AutoShape 2">
            <a:extLst>
              <a:ext uri="{FF2B5EF4-FFF2-40B4-BE49-F238E27FC236}">
                <a16:creationId xmlns:a16="http://schemas.microsoft.com/office/drawing/2014/main" id="{3C9062B6-DBDF-4879-BD0F-FDDEF12CCC2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AutoShape 4">
            <a:extLst>
              <a:ext uri="{FF2B5EF4-FFF2-40B4-BE49-F238E27FC236}">
                <a16:creationId xmlns:a16="http://schemas.microsoft.com/office/drawing/2014/main" id="{6C686732-465A-4CBE-B0FC-02FAC0B5AA86}"/>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23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97AD10-D402-40F0-A472-330A8410C1FD}"/>
              </a:ext>
            </a:extLst>
          </p:cNvPr>
          <p:cNvSpPr txBox="1"/>
          <p:nvPr/>
        </p:nvSpPr>
        <p:spPr>
          <a:xfrm>
            <a:off x="197424" y="723932"/>
            <a:ext cx="8102048" cy="263214"/>
          </a:xfrm>
          <a:prstGeom prst="rect">
            <a:avLst/>
          </a:prstGeom>
        </p:spPr>
        <p:txBody>
          <a:bodyPr wrap="square">
            <a:spAutoFit/>
          </a:bodyPr>
          <a:lstStyle>
            <a:defPPr>
              <a:defRPr lang="en-US"/>
            </a:defPPr>
            <a:lvl1pPr algn="just">
              <a:lnSpc>
                <a:spcPts val="1500"/>
              </a:lnSpc>
              <a:tabLst>
                <a:tab pos="1714500" algn="l"/>
              </a:tabLst>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just" defTabSz="457200" rtl="0" eaLnBrk="1" fontAlgn="auto" latinLnBrk="0" hangingPunct="1">
              <a:lnSpc>
                <a:spcPts val="1500"/>
              </a:lnSpc>
              <a:spcBef>
                <a:spcPts val="0"/>
              </a:spcBef>
              <a:spcAft>
                <a:spcPts val="0"/>
              </a:spcAft>
              <a:buClrTx/>
              <a:buSzTx/>
              <a:buFontTx/>
              <a:buNone/>
              <a:tabLst>
                <a:tab pos="1714500" algn="l"/>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India Automotive Aftermarket Share, By Part Type, By Value, FY2022</a:t>
            </a:r>
          </a:p>
        </p:txBody>
      </p:sp>
      <p:graphicFrame>
        <p:nvGraphicFramePr>
          <p:cNvPr id="8" name="Chart 7">
            <a:extLst>
              <a:ext uri="{FF2B5EF4-FFF2-40B4-BE49-F238E27FC236}">
                <a16:creationId xmlns:a16="http://schemas.microsoft.com/office/drawing/2014/main" id="{FF1D42A2-53A8-4F4C-824C-95AFDD815E85}"/>
              </a:ext>
            </a:extLst>
          </p:cNvPr>
          <p:cNvGraphicFramePr/>
          <p:nvPr>
            <p:extLst>
              <p:ext uri="{D42A27DB-BD31-4B8C-83A1-F6EECF244321}">
                <p14:modId xmlns:p14="http://schemas.microsoft.com/office/powerpoint/2010/main" val="755913695"/>
              </p:ext>
            </p:extLst>
          </p:nvPr>
        </p:nvGraphicFramePr>
        <p:xfrm>
          <a:off x="1229360" y="957503"/>
          <a:ext cx="7183120" cy="4616062"/>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26BF734C-71B3-44ED-86BB-E8F178309F4F}"/>
              </a:ext>
            </a:extLst>
          </p:cNvPr>
          <p:cNvSpPr txBox="1"/>
          <p:nvPr/>
        </p:nvSpPr>
        <p:spPr>
          <a:xfrm>
            <a:off x="1791252" y="6072242"/>
            <a:ext cx="73527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7" name="Text Placeholder 3">
            <a:extLst>
              <a:ext uri="{FF2B5EF4-FFF2-40B4-BE49-F238E27FC236}">
                <a16:creationId xmlns:a16="http://schemas.microsoft.com/office/drawing/2014/main" id="{38C6C499-F88E-4C24-9BB0-D2D5312CEA1A}"/>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Montserrat"/>
              </a:rPr>
              <a:t>India Automotive Aftermarket Share, By Part Type</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sp>
        <p:nvSpPr>
          <p:cNvPr id="3" name="TextBox 2">
            <a:extLst>
              <a:ext uri="{FF2B5EF4-FFF2-40B4-BE49-F238E27FC236}">
                <a16:creationId xmlns:a16="http://schemas.microsoft.com/office/drawing/2014/main" id="{677177B5-E045-6E04-237B-AEB69C0BFA12}"/>
              </a:ext>
            </a:extLst>
          </p:cNvPr>
          <p:cNvSpPr txBox="1"/>
          <p:nvPr/>
        </p:nvSpPr>
        <p:spPr>
          <a:xfrm>
            <a:off x="1791252" y="5586616"/>
            <a:ext cx="7352748" cy="63094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Other Includes</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:*Steering system hard parts, Remanufactured engine and transmission, remanufactured rack and pinion steering gear, Heating Ventilation and Air Conditioning (HVAC) and engine cooling components, light vehicle exhaust emission control systems, fuel-delivery systems, engine control units, ignition parts, automotive sensors, ignition wire sets, fuel pumps, selected automotive remanufactured pumps, sports compact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underhood</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components, belt, hoses, gaskets and seals, battery,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carburetor</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gauge, and internal engine hard parts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2" name="Table 5">
            <a:extLst>
              <a:ext uri="{FF2B5EF4-FFF2-40B4-BE49-F238E27FC236}">
                <a16:creationId xmlns:a16="http://schemas.microsoft.com/office/drawing/2014/main" id="{AFF067DB-73AE-7452-D66B-7C3A561892AE}"/>
              </a:ext>
            </a:extLst>
          </p:cNvPr>
          <p:cNvGraphicFramePr>
            <a:graphicFrameLocks noGrp="1"/>
          </p:cNvGraphicFramePr>
          <p:nvPr>
            <p:extLst>
              <p:ext uri="{D42A27DB-BD31-4B8C-83A1-F6EECF244321}">
                <p14:modId xmlns:p14="http://schemas.microsoft.com/office/powerpoint/2010/main" val="450084451"/>
              </p:ext>
            </p:extLst>
          </p:nvPr>
        </p:nvGraphicFramePr>
        <p:xfrm>
          <a:off x="394636" y="6231467"/>
          <a:ext cx="8672362" cy="330874"/>
        </p:xfrm>
        <a:graphic>
          <a:graphicData uri="http://schemas.openxmlformats.org/drawingml/2006/table">
            <a:tbl>
              <a:tblPr firstRow="1" bandRow="1">
                <a:tableStyleId>{5C22544A-7EE6-4342-B048-85BDC9FD1C3A}</a:tableStyleId>
              </a:tblPr>
              <a:tblGrid>
                <a:gridCol w="4336181">
                  <a:extLst>
                    <a:ext uri="{9D8B030D-6E8A-4147-A177-3AD203B41FA5}">
                      <a16:colId xmlns:a16="http://schemas.microsoft.com/office/drawing/2014/main" val="563659213"/>
                    </a:ext>
                  </a:extLst>
                </a:gridCol>
                <a:gridCol w="4336181">
                  <a:extLst>
                    <a:ext uri="{9D8B030D-6E8A-4147-A177-3AD203B41FA5}">
                      <a16:colId xmlns:a16="http://schemas.microsoft.com/office/drawing/2014/main" val="3549559349"/>
                    </a:ext>
                  </a:extLst>
                </a:gridCol>
              </a:tblGrid>
              <a:tr h="330874">
                <a:tc>
                  <a:txBody>
                    <a:bodyPr/>
                    <a:lstStyle/>
                    <a:p>
                      <a:pPr algn="ctr"/>
                      <a:r>
                        <a:rPr lang="en-US" sz="1400" dirty="0">
                          <a:solidFill>
                            <a:schemeClr val="tx1"/>
                          </a:solidFill>
                        </a:rPr>
                        <a:t>Overall Aftermarket Value</a:t>
                      </a:r>
                      <a:endParaRPr lang="en-IN" sz="1400" dirty="0">
                        <a:solidFill>
                          <a:schemeClr val="tx1"/>
                        </a:solidFill>
                      </a:endParaRPr>
                    </a:p>
                  </a:txBody>
                  <a:tcPr anchor="ctr">
                    <a:solidFill>
                      <a:schemeClr val="accent1">
                        <a:lumMod val="40000"/>
                        <a:lumOff val="60000"/>
                      </a:schemeClr>
                    </a:solidFill>
                  </a:tcPr>
                </a:tc>
                <a:tc>
                  <a:txBody>
                    <a:bodyPr/>
                    <a:lstStyle/>
                    <a:p>
                      <a:pPr algn="ctr"/>
                      <a:r>
                        <a:rPr lang="en-IN" sz="1400" dirty="0">
                          <a:solidFill>
                            <a:schemeClr val="tx1"/>
                          </a:solidFill>
                        </a:rPr>
                        <a:t>USD 13.41 Billion</a:t>
                      </a:r>
                    </a:p>
                  </a:txBody>
                  <a:tcPr anchor="ctr">
                    <a:solidFill>
                      <a:schemeClr val="accent1">
                        <a:lumMod val="40000"/>
                        <a:lumOff val="60000"/>
                      </a:schemeClr>
                    </a:solidFill>
                  </a:tcPr>
                </a:tc>
                <a:extLst>
                  <a:ext uri="{0D108BD9-81ED-4DB2-BD59-A6C34878D82A}">
                    <a16:rowId xmlns:a16="http://schemas.microsoft.com/office/drawing/2014/main" val="1711383153"/>
                  </a:ext>
                </a:extLst>
              </a:tr>
            </a:tbl>
          </a:graphicData>
        </a:graphic>
      </p:graphicFrame>
    </p:spTree>
    <p:extLst>
      <p:ext uri="{BB962C8B-B14F-4D97-AF65-F5344CB8AC3E}">
        <p14:creationId xmlns:p14="http://schemas.microsoft.com/office/powerpoint/2010/main" val="3945010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97AD10-D402-40F0-A472-330A8410C1FD}"/>
              </a:ext>
            </a:extLst>
          </p:cNvPr>
          <p:cNvSpPr txBox="1"/>
          <p:nvPr/>
        </p:nvSpPr>
        <p:spPr>
          <a:xfrm>
            <a:off x="197424" y="723932"/>
            <a:ext cx="8102048" cy="263214"/>
          </a:xfrm>
          <a:prstGeom prst="rect">
            <a:avLst/>
          </a:prstGeom>
        </p:spPr>
        <p:txBody>
          <a:bodyPr wrap="square">
            <a:spAutoFit/>
          </a:bodyPr>
          <a:lstStyle>
            <a:defPPr>
              <a:defRPr lang="en-US"/>
            </a:defPPr>
            <a:lvl1pPr algn="just">
              <a:lnSpc>
                <a:spcPts val="1500"/>
              </a:lnSpc>
              <a:tabLst>
                <a:tab pos="1714500" algn="l"/>
              </a:tabLst>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just" defTabSz="457200" rtl="0" eaLnBrk="1" fontAlgn="auto" latinLnBrk="0" hangingPunct="1">
              <a:lnSpc>
                <a:spcPts val="1500"/>
              </a:lnSpc>
              <a:spcBef>
                <a:spcPts val="0"/>
              </a:spcBef>
              <a:spcAft>
                <a:spcPts val="0"/>
              </a:spcAft>
              <a:buClrTx/>
              <a:buSzTx/>
              <a:buFontTx/>
              <a:buNone/>
              <a:tabLst>
                <a:tab pos="1714500" algn="l"/>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Automotive Aftermarket Share, By Trade, By Value, FY2022</a:t>
            </a:r>
          </a:p>
        </p:txBody>
      </p:sp>
      <p:graphicFrame>
        <p:nvGraphicFramePr>
          <p:cNvPr id="8" name="Chart 7">
            <a:extLst>
              <a:ext uri="{FF2B5EF4-FFF2-40B4-BE49-F238E27FC236}">
                <a16:creationId xmlns:a16="http://schemas.microsoft.com/office/drawing/2014/main" id="{FF1D42A2-53A8-4F4C-824C-95AFDD815E85}"/>
              </a:ext>
            </a:extLst>
          </p:cNvPr>
          <p:cNvGraphicFramePr/>
          <p:nvPr>
            <p:extLst>
              <p:ext uri="{D42A27DB-BD31-4B8C-83A1-F6EECF244321}">
                <p14:modId xmlns:p14="http://schemas.microsoft.com/office/powerpoint/2010/main" val="3553354693"/>
              </p:ext>
            </p:extLst>
          </p:nvPr>
        </p:nvGraphicFramePr>
        <p:xfrm>
          <a:off x="1229359" y="957503"/>
          <a:ext cx="7462253" cy="4933158"/>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26BF734C-71B3-44ED-86BB-E8F178309F4F}"/>
              </a:ext>
            </a:extLst>
          </p:cNvPr>
          <p:cNvSpPr txBox="1"/>
          <p:nvPr/>
        </p:nvSpPr>
        <p:spPr>
          <a:xfrm>
            <a:off x="1666123" y="5677606"/>
            <a:ext cx="73527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7" name="Text Placeholder 3">
            <a:extLst>
              <a:ext uri="{FF2B5EF4-FFF2-40B4-BE49-F238E27FC236}">
                <a16:creationId xmlns:a16="http://schemas.microsoft.com/office/drawing/2014/main" id="{38C6C499-F88E-4C24-9BB0-D2D5312CEA1A}"/>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Montserrat"/>
              </a:rPr>
              <a:t>India Automotive Aftermarket Share, By Trade</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sp>
        <p:nvSpPr>
          <p:cNvPr id="5" name="Rectangle: Folded Corner 4">
            <a:extLst>
              <a:ext uri="{FF2B5EF4-FFF2-40B4-BE49-F238E27FC236}">
                <a16:creationId xmlns:a16="http://schemas.microsoft.com/office/drawing/2014/main" id="{20E80EE9-C285-4BA4-248E-40346B009E57}"/>
              </a:ext>
            </a:extLst>
          </p:cNvPr>
          <p:cNvSpPr/>
          <p:nvPr/>
        </p:nvSpPr>
        <p:spPr>
          <a:xfrm>
            <a:off x="217132" y="6024349"/>
            <a:ext cx="8709736" cy="594361"/>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R="0" lvl="0" algn="just" defTabSz="457200" rtl="0" eaLnBrk="1" fontAlgn="auto" latinLnBrk="0" hangingPunct="1">
              <a:lnSpc>
                <a:spcPct val="150000"/>
              </a:lnSpc>
              <a:spcBef>
                <a:spcPts val="0"/>
              </a:spcBef>
              <a:spcAft>
                <a:spcPts val="0"/>
              </a:spcAft>
              <a:buClrTx/>
              <a:buSzTx/>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India’s Automotive aftermarket was valued at USD 13.41 billion in FY 2022, including about USD 4.2 billion in imports.</a:t>
            </a:r>
          </a:p>
        </p:txBody>
      </p:sp>
    </p:spTree>
    <p:extLst>
      <p:ext uri="{BB962C8B-B14F-4D97-AF65-F5344CB8AC3E}">
        <p14:creationId xmlns:p14="http://schemas.microsoft.com/office/powerpoint/2010/main" val="54104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16324F5E-489F-43A9-9F98-C29B1D959A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EFE2042B-74BB-4ADF-9533-A946439057F0}"/>
              </a:ext>
            </a:extLst>
          </p:cNvPr>
          <p:cNvSpPr/>
          <p:nvPr/>
        </p:nvSpPr>
        <p:spPr>
          <a:xfrm>
            <a:off x="-3" y="672491"/>
            <a:ext cx="4770785"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 </a:t>
            </a:r>
            <a:r>
              <a:rPr kumimoji="0" lang="en-IN" sz="2400" b="1" i="0" u="none" strike="noStrike" kern="1200" cap="none" spc="0" normalizeH="0" baseline="0" noProof="0" dirty="0">
                <a:ln>
                  <a:noFill/>
                </a:ln>
                <a:solidFill>
                  <a:prstClr val="black"/>
                </a:solidFill>
                <a:effectLst/>
                <a:uLnTx/>
                <a:uFillTx/>
                <a:latin typeface="Montserrat" panose="00000500000000000000" pitchFamily="2" charset="0"/>
                <a:ea typeface="+mn-ea"/>
                <a:cs typeface="Arial" panose="020B0604020202020204" pitchFamily="34" charset="0"/>
              </a:rPr>
              <a:t>MARKET DYNAMICS</a:t>
            </a:r>
            <a:endParaRPr kumimoji="0" lang="en-US" sz="2400" b="1" i="0" u="none" strike="noStrike" kern="1200" cap="none" spc="0" normalizeH="0" baseline="0" noProof="0" dirty="0">
              <a:ln>
                <a:noFill/>
              </a:ln>
              <a:solidFill>
                <a:prstClr val="black"/>
              </a:solidFill>
              <a:effectLst/>
              <a:uLnTx/>
              <a:uFillTx/>
              <a:latin typeface="Montserrat" panose="00000500000000000000" pitchFamily="2" charset="0"/>
              <a:ea typeface="+mn-ea"/>
              <a:cs typeface="Arial" panose="020B0604020202020204" pitchFamily="34" charset="0"/>
            </a:endParaRPr>
          </a:p>
        </p:txBody>
      </p:sp>
    </p:spTree>
    <p:extLst>
      <p:ext uri="{BB962C8B-B14F-4D97-AF65-F5344CB8AC3E}">
        <p14:creationId xmlns:p14="http://schemas.microsoft.com/office/powerpoint/2010/main" val="424380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ubtitle 2">
            <a:extLst>
              <a:ext uri="{FF2B5EF4-FFF2-40B4-BE49-F238E27FC236}">
                <a16:creationId xmlns:a16="http://schemas.microsoft.com/office/drawing/2014/main" id="{1BB0E915-4850-46A3-BE37-833BE7B32239}"/>
              </a:ext>
            </a:extLst>
          </p:cNvPr>
          <p:cNvSpPr>
            <a:spLocks noGrp="1"/>
          </p:cNvSpPr>
          <p:nvPr>
            <p:ph type="subTitle" idx="4294967295"/>
          </p:nvPr>
        </p:nvSpPr>
        <p:spPr>
          <a:xfrm>
            <a:off x="3390900" y="746984"/>
            <a:ext cx="5541065" cy="5865096"/>
          </a:xfrm>
        </p:spPr>
        <p:txBody>
          <a:bodyPr>
            <a:noAutofit/>
          </a:bodyPr>
          <a:lstStyle/>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need for more fuel-efficient, automobiles has increased the demand for aftermarket components like electronic chips and catalytic converters. Owners' keen interest in upgrading their older vehicles with new features is a major factor in the expansion of the automotive aftermarket sector.</a:t>
            </a:r>
          </a:p>
          <a:p>
            <a:pPr marL="0" marR="0" lvl="0" indent="0" algn="just" defTabSz="895350" rtl="0" eaLnBrk="1" fontAlgn="auto" latinLnBrk="0" hangingPunct="1">
              <a:lnSpc>
                <a:spcPct val="150000"/>
              </a:lnSpc>
              <a:spcBef>
                <a:spcPts val="1800"/>
              </a:spcBef>
              <a:spcAft>
                <a:spcPts val="0"/>
              </a:spcAft>
              <a:buClrTx/>
              <a:buSzPct val="120000"/>
              <a:buNone/>
              <a:tabLst/>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Original equipment manufacturers have continuously increased their level of engagement and attention within the automotive parts aftermarket value chain, OEMs have started distributing their parts directly to stores in order to improve customer engagement, cut down on counterfeit goods, and keep their brands at the forefront of the market. By utilizing vehicle connection, for example, to keep customers and automate service and repair decision-making, OEMs are also investing in customer experience optimization initiatives and developing differentiated aftermarket service options.</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aftermarket service is used to upgrade the existing automobiles with new parts or to repair a damaged item in a vehicle. Various parts of the clients' automobiles such as tires, batteries, lubricants need to be changed at predetermined intervals. For example, depending on driving conditions, passenger automobiles need to replace their tires every 3–4 years. Consequently, there is a sizable aftermarket for vehicle parts. Additionally, the aftermarket is expanding as a result of consumer preferences for installing cutting-edge automotive components to enhance vehicle look and ensure driver safety. </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Oval 23">
            <a:extLst>
              <a:ext uri="{FF2B5EF4-FFF2-40B4-BE49-F238E27FC236}">
                <a16:creationId xmlns:a16="http://schemas.microsoft.com/office/drawing/2014/main" id="{8C3C22F7-D2C5-4C0B-90D1-F1900B8BEF05}"/>
              </a:ext>
            </a:extLst>
          </p:cNvPr>
          <p:cNvSpPr/>
          <p:nvPr/>
        </p:nvSpPr>
        <p:spPr>
          <a:xfrm>
            <a:off x="699616" y="1065952"/>
            <a:ext cx="537366" cy="5373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1</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32" name="Oval 31">
            <a:extLst>
              <a:ext uri="{FF2B5EF4-FFF2-40B4-BE49-F238E27FC236}">
                <a16:creationId xmlns:a16="http://schemas.microsoft.com/office/drawing/2014/main" id="{D905F46D-54B1-47D2-A50F-FC49498079E0}"/>
              </a:ext>
            </a:extLst>
          </p:cNvPr>
          <p:cNvSpPr/>
          <p:nvPr/>
        </p:nvSpPr>
        <p:spPr>
          <a:xfrm>
            <a:off x="699616" y="4807104"/>
            <a:ext cx="537366" cy="5373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3</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34" name="TextBox 33">
            <a:extLst>
              <a:ext uri="{FF2B5EF4-FFF2-40B4-BE49-F238E27FC236}">
                <a16:creationId xmlns:a16="http://schemas.microsoft.com/office/drawing/2014/main" id="{9704BEBC-A918-4C84-A486-EEEBB9A539CC}"/>
              </a:ext>
            </a:extLst>
          </p:cNvPr>
          <p:cNvSpPr txBox="1"/>
          <p:nvPr/>
        </p:nvSpPr>
        <p:spPr>
          <a:xfrm>
            <a:off x="1324508" y="4868909"/>
            <a:ext cx="1983526" cy="400110"/>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Replacement sales Growth Rate</a:t>
            </a:r>
          </a:p>
        </p:txBody>
      </p:sp>
      <p:sp>
        <p:nvSpPr>
          <p:cNvPr id="3" name="TextBox 2">
            <a:extLst>
              <a:ext uri="{FF2B5EF4-FFF2-40B4-BE49-F238E27FC236}">
                <a16:creationId xmlns:a16="http://schemas.microsoft.com/office/drawing/2014/main" id="{41C6C40D-BF65-4EBD-88EE-8B2F0084C787}"/>
              </a:ext>
            </a:extLst>
          </p:cNvPr>
          <p:cNvSpPr txBox="1"/>
          <p:nvPr/>
        </p:nvSpPr>
        <p:spPr>
          <a:xfrm>
            <a:off x="1365941" y="789153"/>
            <a:ext cx="1983526"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Focus on Reduced Emissions/Exhaust &amp; Improved Fuel Consumption Technology by Component Manufacturers</a:t>
            </a:r>
          </a:p>
        </p:txBody>
      </p:sp>
      <p:sp>
        <p:nvSpPr>
          <p:cNvPr id="14" name="Text Placeholder 3">
            <a:extLst>
              <a:ext uri="{FF2B5EF4-FFF2-40B4-BE49-F238E27FC236}">
                <a16:creationId xmlns:a16="http://schemas.microsoft.com/office/drawing/2014/main" id="{EEFEBD09-CBE6-42E5-9556-CEFB84720638}"/>
              </a:ext>
            </a:extLst>
          </p:cNvPr>
          <p:cNvSpPr txBox="1">
            <a:spLocks/>
          </p:cNvSpPr>
          <p:nvPr/>
        </p:nvSpPr>
        <p:spPr>
          <a:xfrm>
            <a:off x="53074" y="127551"/>
            <a:ext cx="7863840" cy="5234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Montserrat" panose="02000505000000020004" pitchFamily="2" charset="0"/>
                <a:ea typeface="+mn-ea"/>
                <a:cs typeface="Arial" panose="020B0604020202020204" pitchFamily="34" charset="0"/>
              </a:rPr>
              <a:t>Market Drivers</a:t>
            </a:r>
          </a:p>
        </p:txBody>
      </p:sp>
      <p:sp>
        <p:nvSpPr>
          <p:cNvPr id="16" name="Block Arc 15">
            <a:extLst>
              <a:ext uri="{FF2B5EF4-FFF2-40B4-BE49-F238E27FC236}">
                <a16:creationId xmlns:a16="http://schemas.microsoft.com/office/drawing/2014/main" id="{4C68FB65-429F-4FBE-94FF-4466593B930D}"/>
              </a:ext>
            </a:extLst>
          </p:cNvPr>
          <p:cNvSpPr/>
          <p:nvPr/>
        </p:nvSpPr>
        <p:spPr>
          <a:xfrm>
            <a:off x="-1405385" y="1789608"/>
            <a:ext cx="2804999" cy="3109892"/>
          </a:xfrm>
          <a:prstGeom prst="blockArc">
            <a:avLst>
              <a:gd name="adj1" fmla="val 16173961"/>
              <a:gd name="adj2" fmla="val 5453715"/>
              <a:gd name="adj3" fmla="val 1160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25" name="Block Arc 24">
            <a:extLst>
              <a:ext uri="{FF2B5EF4-FFF2-40B4-BE49-F238E27FC236}">
                <a16:creationId xmlns:a16="http://schemas.microsoft.com/office/drawing/2014/main" id="{0BDCC133-3989-4E9A-ABB8-F5C4CE843DA5}"/>
              </a:ext>
            </a:extLst>
          </p:cNvPr>
          <p:cNvSpPr/>
          <p:nvPr/>
        </p:nvSpPr>
        <p:spPr>
          <a:xfrm>
            <a:off x="-1405385" y="1765722"/>
            <a:ext cx="2799229" cy="3123778"/>
          </a:xfrm>
          <a:prstGeom prst="blockArc">
            <a:avLst>
              <a:gd name="adj1" fmla="val 16173961"/>
              <a:gd name="adj2" fmla="val 5343739"/>
              <a:gd name="adj3" fmla="val 1158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17" name="Block Arc 16">
            <a:extLst>
              <a:ext uri="{FF2B5EF4-FFF2-40B4-BE49-F238E27FC236}">
                <a16:creationId xmlns:a16="http://schemas.microsoft.com/office/drawing/2014/main" id="{9DDC8167-A6AE-4B47-A6DF-71A97DBF32FE}"/>
              </a:ext>
            </a:extLst>
          </p:cNvPr>
          <p:cNvSpPr/>
          <p:nvPr/>
        </p:nvSpPr>
        <p:spPr>
          <a:xfrm>
            <a:off x="-1399615" y="1765722"/>
            <a:ext cx="2799229" cy="3123778"/>
          </a:xfrm>
          <a:prstGeom prst="blockArc">
            <a:avLst>
              <a:gd name="adj1" fmla="val 16173961"/>
              <a:gd name="adj2" fmla="val 21471725"/>
              <a:gd name="adj3" fmla="val 11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15" name="Oval 14">
            <a:extLst>
              <a:ext uri="{FF2B5EF4-FFF2-40B4-BE49-F238E27FC236}">
                <a16:creationId xmlns:a16="http://schemas.microsoft.com/office/drawing/2014/main" id="{97019D59-7936-42A0-BFBB-5FEFB4105D62}"/>
              </a:ext>
            </a:extLst>
          </p:cNvPr>
          <p:cNvSpPr/>
          <p:nvPr/>
        </p:nvSpPr>
        <p:spPr>
          <a:xfrm>
            <a:off x="1468033" y="3029803"/>
            <a:ext cx="537366" cy="5373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2</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20" name="TextBox 19">
            <a:extLst>
              <a:ext uri="{FF2B5EF4-FFF2-40B4-BE49-F238E27FC236}">
                <a16:creationId xmlns:a16="http://schemas.microsoft.com/office/drawing/2014/main" id="{3E6B6474-126C-4EFF-993C-4BCA1FF02C74}"/>
              </a:ext>
            </a:extLst>
          </p:cNvPr>
          <p:cNvSpPr txBox="1"/>
          <p:nvPr/>
        </p:nvSpPr>
        <p:spPr>
          <a:xfrm>
            <a:off x="2001469" y="3098431"/>
            <a:ext cx="1657754" cy="400110"/>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Direct reach by OEMs to Retailers</a:t>
            </a: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39500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A87E88-DD43-49EB-B548-84221F772513}"/>
              </a:ext>
            </a:extLst>
          </p:cNvPr>
          <p:cNvSpPr>
            <a:spLocks noGrp="1"/>
          </p:cNvSpPr>
          <p:nvPr>
            <p:ph type="body" sz="quarter" idx="4294967295"/>
          </p:nvPr>
        </p:nvSpPr>
        <p:spPr>
          <a:xfrm>
            <a:off x="53074" y="127551"/>
            <a:ext cx="7863840" cy="523444"/>
          </a:xfrm>
        </p:spPr>
        <p:txBody>
          <a:bodyPr anchor="t">
            <a:normAutofit/>
          </a:bodyPr>
          <a:lstStyle/>
          <a:p>
            <a:pPr marL="0" indent="0" defTabSz="914400">
              <a:spcBef>
                <a:spcPts val="1000"/>
              </a:spcBef>
              <a:buNone/>
              <a:defRPr/>
            </a:pPr>
            <a:r>
              <a:rPr lang="en-US" sz="1400" b="1" dirty="0">
                <a:latin typeface="Montserrat" panose="02000505000000020004" pitchFamily="2" charset="0"/>
                <a:cs typeface="Arial" panose="020B0604020202020204" pitchFamily="34" charset="0"/>
              </a:rPr>
              <a:t>Market Challenges</a:t>
            </a:r>
          </a:p>
        </p:txBody>
      </p:sp>
      <p:sp>
        <p:nvSpPr>
          <p:cNvPr id="24" name="Rectangle 23">
            <a:extLst>
              <a:ext uri="{FF2B5EF4-FFF2-40B4-BE49-F238E27FC236}">
                <a16:creationId xmlns:a16="http://schemas.microsoft.com/office/drawing/2014/main" id="{E9913E38-9A55-4671-8113-4D85230AE951}"/>
              </a:ext>
            </a:extLst>
          </p:cNvPr>
          <p:cNvSpPr/>
          <p:nvPr/>
        </p:nvSpPr>
        <p:spPr>
          <a:xfrm>
            <a:off x="41353" y="758226"/>
            <a:ext cx="9102647" cy="5754262"/>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73978830-A92D-4EB3-874B-7562A6FFB25F}"/>
              </a:ext>
            </a:extLst>
          </p:cNvPr>
          <p:cNvSpPr/>
          <p:nvPr/>
        </p:nvSpPr>
        <p:spPr>
          <a:xfrm>
            <a:off x="8063345" y="650995"/>
            <a:ext cx="1080655" cy="5959404"/>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2217761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2217761 w 4572000"/>
              <a:gd name="connsiteY4" fmla="*/ 0 h 5143500"/>
              <a:gd name="connsiteX0" fmla="*/ 2354239 w 4572000"/>
              <a:gd name="connsiteY0" fmla="*/ 0 h 5157147"/>
              <a:gd name="connsiteX1" fmla="*/ 4572000 w 4572000"/>
              <a:gd name="connsiteY1" fmla="*/ 13647 h 5157147"/>
              <a:gd name="connsiteX2" fmla="*/ 4572000 w 4572000"/>
              <a:gd name="connsiteY2" fmla="*/ 5157147 h 5157147"/>
              <a:gd name="connsiteX3" fmla="*/ 0 w 4572000"/>
              <a:gd name="connsiteY3" fmla="*/ 5157147 h 5157147"/>
              <a:gd name="connsiteX4" fmla="*/ 2354239 w 4572000"/>
              <a:gd name="connsiteY4" fmla="*/ 0 h 5157147"/>
              <a:gd name="connsiteX0" fmla="*/ 2347415 w 4572000"/>
              <a:gd name="connsiteY0" fmla="*/ 0 h 5150323"/>
              <a:gd name="connsiteX1" fmla="*/ 4572000 w 4572000"/>
              <a:gd name="connsiteY1" fmla="*/ 6823 h 5150323"/>
              <a:gd name="connsiteX2" fmla="*/ 4572000 w 4572000"/>
              <a:gd name="connsiteY2" fmla="*/ 5150323 h 5150323"/>
              <a:gd name="connsiteX3" fmla="*/ 0 w 4572000"/>
              <a:gd name="connsiteY3" fmla="*/ 5150323 h 5150323"/>
              <a:gd name="connsiteX4" fmla="*/ 2347415 w 4572000"/>
              <a:gd name="connsiteY4" fmla="*/ 0 h 515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5150323">
                <a:moveTo>
                  <a:pt x="2347415" y="0"/>
                </a:moveTo>
                <a:lnTo>
                  <a:pt x="4572000" y="6823"/>
                </a:lnTo>
                <a:lnTo>
                  <a:pt x="4572000" y="5150323"/>
                </a:lnTo>
                <a:lnTo>
                  <a:pt x="0" y="5150323"/>
                </a:lnTo>
                <a:lnTo>
                  <a:pt x="234741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Pe</a:t>
            </a:r>
          </a:p>
        </p:txBody>
      </p:sp>
      <p:grpSp>
        <p:nvGrpSpPr>
          <p:cNvPr id="19" name="Group 18">
            <a:extLst>
              <a:ext uri="{FF2B5EF4-FFF2-40B4-BE49-F238E27FC236}">
                <a16:creationId xmlns:a16="http://schemas.microsoft.com/office/drawing/2014/main" id="{361B812D-6788-4AC0-91DD-E62F5A47B8D5}"/>
              </a:ext>
            </a:extLst>
          </p:cNvPr>
          <p:cNvGrpSpPr/>
          <p:nvPr/>
        </p:nvGrpSpPr>
        <p:grpSpPr>
          <a:xfrm>
            <a:off x="-178839" y="622359"/>
            <a:ext cx="8552072" cy="5959404"/>
            <a:chOff x="253343" y="374267"/>
            <a:chExt cx="8510388" cy="5724525"/>
          </a:xfrm>
        </p:grpSpPr>
        <p:graphicFrame>
          <p:nvGraphicFramePr>
            <p:cNvPr id="20" name="Diagram 19">
              <a:extLst>
                <a:ext uri="{FF2B5EF4-FFF2-40B4-BE49-F238E27FC236}">
                  <a16:creationId xmlns:a16="http://schemas.microsoft.com/office/drawing/2014/main" id="{31C6D45C-453F-472E-B6F7-8E8B2FF92DC4}"/>
                </a:ext>
              </a:extLst>
            </p:cNvPr>
            <p:cNvGraphicFramePr/>
            <p:nvPr>
              <p:extLst>
                <p:ext uri="{D42A27DB-BD31-4B8C-83A1-F6EECF244321}">
                  <p14:modId xmlns:p14="http://schemas.microsoft.com/office/powerpoint/2010/main" val="1537664318"/>
                </p:ext>
              </p:extLst>
            </p:nvPr>
          </p:nvGraphicFramePr>
          <p:xfrm>
            <a:off x="253343" y="374267"/>
            <a:ext cx="8510388" cy="572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id="{B387DFE0-D9D6-4216-AFE3-4BB62D5EEE5E}"/>
                </a:ext>
              </a:extLst>
            </p:cNvPr>
            <p:cNvSpPr txBox="1"/>
            <p:nvPr/>
          </p:nvSpPr>
          <p:spPr>
            <a:xfrm>
              <a:off x="669765" y="949059"/>
              <a:ext cx="1598898" cy="9756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Lacking Substantial Product Availability on Regular Basis</a:t>
              </a:r>
            </a:p>
          </p:txBody>
        </p:sp>
        <p:sp>
          <p:nvSpPr>
            <p:cNvPr id="22" name="TextBox 21">
              <a:extLst>
                <a:ext uri="{FF2B5EF4-FFF2-40B4-BE49-F238E27FC236}">
                  <a16:creationId xmlns:a16="http://schemas.microsoft.com/office/drawing/2014/main" id="{43B432B0-183D-42AC-8D9A-FA73E1160DF7}"/>
                </a:ext>
              </a:extLst>
            </p:cNvPr>
            <p:cNvSpPr txBox="1"/>
            <p:nvPr/>
          </p:nvSpPr>
          <p:spPr>
            <a:xfrm>
              <a:off x="675354" y="2677701"/>
              <a:ext cx="1523793" cy="9756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Aftermarket Counterfeit Parts and the Unorganized Sector</a:t>
              </a:r>
            </a:p>
          </p:txBody>
        </p:sp>
      </p:grpSp>
      <p:sp>
        <p:nvSpPr>
          <p:cNvPr id="23" name="TextBox 22">
            <a:extLst>
              <a:ext uri="{FF2B5EF4-FFF2-40B4-BE49-F238E27FC236}">
                <a16:creationId xmlns:a16="http://schemas.microsoft.com/office/drawing/2014/main" id="{6C397A81-6B26-453A-BF25-31AF547630A2}"/>
              </a:ext>
            </a:extLst>
          </p:cNvPr>
          <p:cNvSpPr txBox="1"/>
          <p:nvPr/>
        </p:nvSpPr>
        <p:spPr>
          <a:xfrm>
            <a:off x="191624" y="5124803"/>
            <a:ext cx="153125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Competitive Pricing Issue</a:t>
            </a:r>
          </a:p>
        </p:txBody>
      </p:sp>
    </p:spTree>
    <p:extLst>
      <p:ext uri="{BB962C8B-B14F-4D97-AF65-F5344CB8AC3E}">
        <p14:creationId xmlns:p14="http://schemas.microsoft.com/office/powerpoint/2010/main" val="2076563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07196B-E6D2-43F6-8559-3CAB1DC99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56" r="5556"/>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F976CE99-A61F-4BEA-AEA9-B6441DFA02A8}"/>
              </a:ext>
            </a:extLst>
          </p:cNvPr>
          <p:cNvSpPr/>
          <p:nvPr/>
        </p:nvSpPr>
        <p:spPr>
          <a:xfrm>
            <a:off x="-3" y="754379"/>
            <a:ext cx="5936779"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MARKET TRENDS AND DEVELOPMENTS </a:t>
            </a:r>
          </a:p>
        </p:txBody>
      </p:sp>
    </p:spTree>
    <p:extLst>
      <p:ext uri="{BB962C8B-B14F-4D97-AF65-F5344CB8AC3E}">
        <p14:creationId xmlns:p14="http://schemas.microsoft.com/office/powerpoint/2010/main" val="1524969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3">
            <a:extLst>
              <a:ext uri="{FF2B5EF4-FFF2-40B4-BE49-F238E27FC236}">
                <a16:creationId xmlns:a16="http://schemas.microsoft.com/office/drawing/2014/main" id="{4A74CF3F-195F-4A3B-BBA6-C739E2812671}"/>
              </a:ext>
            </a:extLst>
          </p:cNvPr>
          <p:cNvSpPr txBox="1">
            <a:spLocks/>
          </p:cNvSpPr>
          <p:nvPr/>
        </p:nvSpPr>
        <p:spPr>
          <a:xfrm>
            <a:off x="53074" y="127551"/>
            <a:ext cx="7863840" cy="5234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Montserrat"/>
                <a:ea typeface="+mn-ea"/>
                <a:cs typeface="+mn-cs"/>
              </a:rPr>
              <a:t>Market Trends and Developments </a:t>
            </a:r>
          </a:p>
        </p:txBody>
      </p:sp>
      <p:sp>
        <p:nvSpPr>
          <p:cNvPr id="23" name="TextBox 22">
            <a:extLst>
              <a:ext uri="{FF2B5EF4-FFF2-40B4-BE49-F238E27FC236}">
                <a16:creationId xmlns:a16="http://schemas.microsoft.com/office/drawing/2014/main" id="{1DBEDB6A-1BAF-4A63-BED1-9E8247182F33}"/>
              </a:ext>
            </a:extLst>
          </p:cNvPr>
          <p:cNvSpPr txBox="1"/>
          <p:nvPr/>
        </p:nvSpPr>
        <p:spPr>
          <a:xfrm>
            <a:off x="755455" y="4027422"/>
            <a:ext cx="7863840" cy="292068"/>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42" name="Group 41">
            <a:extLst>
              <a:ext uri="{FF2B5EF4-FFF2-40B4-BE49-F238E27FC236}">
                <a16:creationId xmlns:a16="http://schemas.microsoft.com/office/drawing/2014/main" id="{59BEF6F4-2CBA-4077-A9F6-B737BBE27B6F}"/>
              </a:ext>
            </a:extLst>
          </p:cNvPr>
          <p:cNvGrpSpPr/>
          <p:nvPr/>
        </p:nvGrpSpPr>
        <p:grpSpPr>
          <a:xfrm>
            <a:off x="285179" y="1353030"/>
            <a:ext cx="403527" cy="403527"/>
            <a:chOff x="4298598" y="1406129"/>
            <a:chExt cx="538036" cy="538036"/>
          </a:xfrm>
        </p:grpSpPr>
        <p:sp>
          <p:nvSpPr>
            <p:cNvPr id="43" name="Oval 42">
              <a:extLst>
                <a:ext uri="{FF2B5EF4-FFF2-40B4-BE49-F238E27FC236}">
                  <a16:creationId xmlns:a16="http://schemas.microsoft.com/office/drawing/2014/main" id="{28B11219-D4B8-482B-8A72-7E0E833F2F48}"/>
                </a:ext>
              </a:extLst>
            </p:cNvPr>
            <p:cNvSpPr/>
            <p:nvPr/>
          </p:nvSpPr>
          <p:spPr>
            <a:xfrm>
              <a:off x="4298598" y="1406129"/>
              <a:ext cx="538036" cy="538036"/>
            </a:xfrm>
            <a:prstGeom prst="ellipse">
              <a:avLst/>
            </a:prstGeom>
            <a:gradFill flip="none" rotWithShape="1">
              <a:gsLst>
                <a:gs pos="0">
                  <a:schemeClr val="bg1">
                    <a:lumMod val="87000"/>
                  </a:schemeClr>
                </a:gs>
                <a:gs pos="100000">
                  <a:schemeClr val="bg1"/>
                </a:gs>
              </a:gsLst>
              <a:lin ang="0" scaled="1"/>
              <a:tileRect/>
            </a:gra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dirty="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8" name="TextBox 73">
              <a:extLst>
                <a:ext uri="{FF2B5EF4-FFF2-40B4-BE49-F238E27FC236}">
                  <a16:creationId xmlns:a16="http://schemas.microsoft.com/office/drawing/2014/main" id="{9E0E7CED-13A6-4B4B-991E-6E914795733D}"/>
                </a:ext>
              </a:extLst>
            </p:cNvPr>
            <p:cNvSpPr txBox="1"/>
            <p:nvPr/>
          </p:nvSpPr>
          <p:spPr>
            <a:xfrm>
              <a:off x="4387597" y="1475093"/>
              <a:ext cx="360040" cy="400109"/>
            </a:xfrm>
            <a:prstGeom prst="rect">
              <a:avLst/>
            </a:prstGeom>
            <a:noFill/>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rPr>
                <a:t>1</a:t>
              </a:r>
              <a:endParaRPr kumimoji="0" lang="ko-KR" altLang="en-US"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endParaRPr>
            </a:p>
          </p:txBody>
        </p:sp>
      </p:grpSp>
      <p:grpSp>
        <p:nvGrpSpPr>
          <p:cNvPr id="49" name="Group 48">
            <a:extLst>
              <a:ext uri="{FF2B5EF4-FFF2-40B4-BE49-F238E27FC236}">
                <a16:creationId xmlns:a16="http://schemas.microsoft.com/office/drawing/2014/main" id="{CBE9B34D-95E6-4FD3-8A5D-19EE055A6759}"/>
              </a:ext>
            </a:extLst>
          </p:cNvPr>
          <p:cNvGrpSpPr/>
          <p:nvPr/>
        </p:nvGrpSpPr>
        <p:grpSpPr>
          <a:xfrm>
            <a:off x="275654" y="3187819"/>
            <a:ext cx="403527" cy="403527"/>
            <a:chOff x="4298598" y="2241725"/>
            <a:chExt cx="538036" cy="538036"/>
          </a:xfrm>
        </p:grpSpPr>
        <p:sp>
          <p:nvSpPr>
            <p:cNvPr id="50" name="Oval 49">
              <a:extLst>
                <a:ext uri="{FF2B5EF4-FFF2-40B4-BE49-F238E27FC236}">
                  <a16:creationId xmlns:a16="http://schemas.microsoft.com/office/drawing/2014/main" id="{9D95AE75-1BEB-47FB-A3F2-F8EE3614227C}"/>
                </a:ext>
              </a:extLst>
            </p:cNvPr>
            <p:cNvSpPr/>
            <p:nvPr/>
          </p:nvSpPr>
          <p:spPr>
            <a:xfrm>
              <a:off x="4298598" y="2241725"/>
              <a:ext cx="538036" cy="538036"/>
            </a:xfrm>
            <a:prstGeom prst="ellipse">
              <a:avLst/>
            </a:prstGeom>
            <a:gradFill flip="none" rotWithShape="1">
              <a:gsLst>
                <a:gs pos="0">
                  <a:schemeClr val="bg1">
                    <a:lumMod val="87000"/>
                  </a:schemeClr>
                </a:gs>
                <a:gs pos="100000">
                  <a:schemeClr val="bg1"/>
                </a:gs>
              </a:gsLst>
              <a:lin ang="0" scaled="1"/>
              <a:tileRect/>
            </a:gra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dirty="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51" name="TextBox 74">
              <a:extLst>
                <a:ext uri="{FF2B5EF4-FFF2-40B4-BE49-F238E27FC236}">
                  <a16:creationId xmlns:a16="http://schemas.microsoft.com/office/drawing/2014/main" id="{09841E52-542B-4E86-BF47-979AC7E1A1F1}"/>
                </a:ext>
              </a:extLst>
            </p:cNvPr>
            <p:cNvSpPr txBox="1"/>
            <p:nvPr/>
          </p:nvSpPr>
          <p:spPr>
            <a:xfrm>
              <a:off x="4387597" y="2310689"/>
              <a:ext cx="360040" cy="400109"/>
            </a:xfrm>
            <a:prstGeom prst="rect">
              <a:avLst/>
            </a:prstGeom>
            <a:noFill/>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rPr>
                <a:t>2</a:t>
              </a:r>
              <a:endParaRPr kumimoji="0" lang="ko-KR" altLang="en-US"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endParaRPr>
            </a:p>
          </p:txBody>
        </p:sp>
      </p:grpSp>
      <p:grpSp>
        <p:nvGrpSpPr>
          <p:cNvPr id="52" name="Group 51">
            <a:extLst>
              <a:ext uri="{FF2B5EF4-FFF2-40B4-BE49-F238E27FC236}">
                <a16:creationId xmlns:a16="http://schemas.microsoft.com/office/drawing/2014/main" id="{E0B7A689-CD9F-4A44-8DE6-40DD1E5EA5ED}"/>
              </a:ext>
            </a:extLst>
          </p:cNvPr>
          <p:cNvGrpSpPr/>
          <p:nvPr/>
        </p:nvGrpSpPr>
        <p:grpSpPr>
          <a:xfrm>
            <a:off x="285179" y="5365499"/>
            <a:ext cx="403527" cy="403527"/>
            <a:chOff x="4298598" y="3049560"/>
            <a:chExt cx="538036" cy="538036"/>
          </a:xfrm>
        </p:grpSpPr>
        <p:sp>
          <p:nvSpPr>
            <p:cNvPr id="53" name="Oval 52">
              <a:extLst>
                <a:ext uri="{FF2B5EF4-FFF2-40B4-BE49-F238E27FC236}">
                  <a16:creationId xmlns:a16="http://schemas.microsoft.com/office/drawing/2014/main" id="{DC56BEB6-16F5-42A0-82EF-01CEF78C6954}"/>
                </a:ext>
              </a:extLst>
            </p:cNvPr>
            <p:cNvSpPr/>
            <p:nvPr/>
          </p:nvSpPr>
          <p:spPr>
            <a:xfrm>
              <a:off x="4298598" y="3049560"/>
              <a:ext cx="538036" cy="538036"/>
            </a:xfrm>
            <a:prstGeom prst="ellipse">
              <a:avLst/>
            </a:prstGeom>
            <a:gradFill flip="none" rotWithShape="1">
              <a:gsLst>
                <a:gs pos="0">
                  <a:schemeClr val="bg1">
                    <a:lumMod val="87000"/>
                  </a:schemeClr>
                </a:gs>
                <a:gs pos="100000">
                  <a:schemeClr val="bg1"/>
                </a:gs>
              </a:gsLst>
              <a:lin ang="0" scaled="1"/>
              <a:tileRect/>
            </a:gradFill>
            <a:ln w="31750">
              <a:solidFill>
                <a:srgbClr val="F35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dirty="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54" name="TextBox 53">
              <a:extLst>
                <a:ext uri="{FF2B5EF4-FFF2-40B4-BE49-F238E27FC236}">
                  <a16:creationId xmlns:a16="http://schemas.microsoft.com/office/drawing/2014/main" id="{8E2782D4-6224-420D-9AEC-E03BF1404A4A}"/>
                </a:ext>
              </a:extLst>
            </p:cNvPr>
            <p:cNvSpPr txBox="1"/>
            <p:nvPr/>
          </p:nvSpPr>
          <p:spPr>
            <a:xfrm>
              <a:off x="4387597" y="3118524"/>
              <a:ext cx="360040" cy="400109"/>
            </a:xfrm>
            <a:prstGeom prst="rect">
              <a:avLst/>
            </a:prstGeom>
            <a:noFill/>
          </p:spPr>
          <p:txBody>
            <a:bodyPr wrap="square"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rPr>
                <a:t>3</a:t>
              </a:r>
              <a:endParaRPr kumimoji="0" lang="ko-KR" altLang="en-US"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endParaRPr>
            </a:p>
          </p:txBody>
        </p:sp>
      </p:grpSp>
      <p:grpSp>
        <p:nvGrpSpPr>
          <p:cNvPr id="58" name="Group 57">
            <a:extLst>
              <a:ext uri="{FF2B5EF4-FFF2-40B4-BE49-F238E27FC236}">
                <a16:creationId xmlns:a16="http://schemas.microsoft.com/office/drawing/2014/main" id="{586A9D42-4EAF-4B9E-92E8-6C201641C32C}"/>
              </a:ext>
            </a:extLst>
          </p:cNvPr>
          <p:cNvGrpSpPr/>
          <p:nvPr/>
        </p:nvGrpSpPr>
        <p:grpSpPr>
          <a:xfrm>
            <a:off x="774594" y="2878924"/>
            <a:ext cx="7863840" cy="2112852"/>
            <a:chOff x="512124" y="2578125"/>
            <a:chExt cx="1981702" cy="3999977"/>
          </a:xfrm>
        </p:grpSpPr>
        <p:sp>
          <p:nvSpPr>
            <p:cNvPr id="59" name="TextBox 58">
              <a:extLst>
                <a:ext uri="{FF2B5EF4-FFF2-40B4-BE49-F238E27FC236}">
                  <a16:creationId xmlns:a16="http://schemas.microsoft.com/office/drawing/2014/main" id="{93510389-D322-46A3-A9E0-C09FED5B6004}"/>
                </a:ext>
              </a:extLst>
            </p:cNvPr>
            <p:cNvSpPr txBox="1"/>
            <p:nvPr/>
          </p:nvSpPr>
          <p:spPr>
            <a:xfrm>
              <a:off x="667590" y="2578125"/>
              <a:ext cx="1721348" cy="466137"/>
            </a:xfrm>
            <a:prstGeom prst="rect">
              <a:avLst/>
            </a:prstGeom>
            <a:noFill/>
          </p:spPr>
          <p:txBody>
            <a:bodyPr wrap="square" lIns="0"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rPr>
                <a:t>Growing Popularity of E-commerce Platform</a:t>
              </a:r>
            </a:p>
          </p:txBody>
        </p:sp>
        <p:sp>
          <p:nvSpPr>
            <p:cNvPr id="60" name="TextBox 59">
              <a:extLst>
                <a:ext uri="{FF2B5EF4-FFF2-40B4-BE49-F238E27FC236}">
                  <a16:creationId xmlns:a16="http://schemas.microsoft.com/office/drawing/2014/main" id="{A30A995A-04AC-4F46-A0EE-00B1F96D906E}"/>
                </a:ext>
              </a:extLst>
            </p:cNvPr>
            <p:cNvSpPr txBox="1"/>
            <p:nvPr/>
          </p:nvSpPr>
          <p:spPr>
            <a:xfrm>
              <a:off x="512124" y="2966142"/>
              <a:ext cx="1981702" cy="3611960"/>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The lack of domestically produced items, low prices, market participants' consumer-focused targeting, and higher-quality goods have all contributed to the expansion of the e-commerce sector. Additionally, e-commerce enables OEMs with a chance to sell their goods directly to customers, relieving them of the troublesome supply chain, and provides SMEs with numerous benefits for business growth and globalization. Global utilization of the e-commerce logistics sector will increase as the rising country's index of digital service acceptance rises. An international indicator called the "Digital Service Adoption Index" tracks how many sectors of society—including business, government, and the general public—have adopted digital technology. Organizations can thrive in a world where technology is widely used thanks to the efficiency and connectivity that digital technologies offer.</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2" name="TextBox 1">
            <a:extLst>
              <a:ext uri="{FF2B5EF4-FFF2-40B4-BE49-F238E27FC236}">
                <a16:creationId xmlns:a16="http://schemas.microsoft.com/office/drawing/2014/main" id="{61484A49-C6D2-739F-E439-732C44AF5F10}"/>
              </a:ext>
            </a:extLst>
          </p:cNvPr>
          <p:cNvSpPr txBox="1"/>
          <p:nvPr/>
        </p:nvSpPr>
        <p:spPr>
          <a:xfrm>
            <a:off x="816660" y="5210945"/>
            <a:ext cx="7827768" cy="1446230"/>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Alliance Tire Group (ATG), a manufacturer of off-highway tires owned by the Yokohama Group of Japan, revealed intentions to construct its third facility in the nation in Visakhapatnam in September 2020. The project is expected to cost USD 165 Million (Rs. 1,240 crore). According to Mr. </a:t>
            </a:r>
            <a:r>
              <a:rPr kumimoji="0" lang="en-US"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Soumitra</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Bhattacharya, managing director of Bosch Ltd, the manufacturer of auto components, plans to invest more than USD 25.12 million Rs. 200 crore in India over the next five years in the fields of advanced automotive technologies and digital mobility. Also, German Auto component major ZF has doubled down on India with an investment of USD 214.10 Billion.</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731540E2-171B-9463-8E99-077EF34F6EA6}"/>
              </a:ext>
            </a:extLst>
          </p:cNvPr>
          <p:cNvSpPr txBox="1"/>
          <p:nvPr/>
        </p:nvSpPr>
        <p:spPr>
          <a:xfrm>
            <a:off x="1215192" y="647895"/>
            <a:ext cx="7173534" cy="246221"/>
          </a:xfrm>
          <a:prstGeom prst="rect">
            <a:avLst/>
          </a:prstGeom>
          <a:noFill/>
        </p:spPr>
        <p:txBody>
          <a:bodyPr wrap="square" lIns="0"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F3591F"/>
                </a:solidFill>
                <a:effectLst/>
                <a:uLnTx/>
                <a:uFillTx/>
                <a:latin typeface="Verdana" panose="020B0604030504040204" pitchFamily="34" charset="0"/>
                <a:ea typeface="Verdana" panose="020B0604030504040204" pitchFamily="34" charset="0"/>
                <a:cs typeface="Verdana" panose="020B0604030504040204" pitchFamily="34" charset="0"/>
              </a:rPr>
              <a:t>Improvising in </a:t>
            </a:r>
            <a:r>
              <a:rPr lang="en-IN" sz="1000" b="1" dirty="0">
                <a:solidFill>
                  <a:srgbClr val="F3591F"/>
                </a:solidFill>
                <a:latin typeface="Verdana" panose="020B0604030504040204" pitchFamily="34" charset="0"/>
                <a:ea typeface="Verdana" panose="020B0604030504040204" pitchFamily="34" charset="0"/>
                <a:cs typeface="Verdana" panose="020B0604030504040204" pitchFamily="34" charset="0"/>
              </a:rPr>
              <a:t> Product development Capabilities</a:t>
            </a:r>
            <a:endParaRPr kumimoji="0" lang="en-IN" sz="1000" b="1" i="0" u="none" strike="noStrike" kern="1200" cap="none" spc="0" normalizeH="0" baseline="0" noProof="0" dirty="0">
              <a:ln>
                <a:noFill/>
              </a:ln>
              <a:solidFill>
                <a:srgbClr val="F3591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FDE89041-29C4-00AF-6021-784D00F9A8DD}"/>
              </a:ext>
            </a:extLst>
          </p:cNvPr>
          <p:cNvSpPr txBox="1"/>
          <p:nvPr/>
        </p:nvSpPr>
        <p:spPr>
          <a:xfrm>
            <a:off x="860927" y="806937"/>
            <a:ext cx="7895771" cy="1907895"/>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To meet the quality product standard, companies are expanding their spending in establishing up R&amp;D operations and laboratories to execute tasks like analysis, simulation, and engineering animations. Additionally, the expansion of global OEM sourcing from India over the past several years and the increasing indigenization of global OEMs are making the nation a desirable location for designing and manufacturing. Nitin Gadkari, Minister of Road Transport and Highways, requested that flex-fuel vehicle production begin within the next six months in December 2021. ZF, a prominent manufacturer of German automotive components, opened and extended its new Tech </a:t>
            </a:r>
            <a:r>
              <a:rPr kumimoji="0" lang="en-US" sz="1000" b="0" i="0" u="none" strike="noStrike" kern="1200" cap="none" spc="0" normalizeH="0" baseline="0" noProof="0" dirty="0" err="1">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centre</a:t>
            </a: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 in India in June 2022.In March 2022, Minister of State for Power and Heavy Industries Mr. Krishan Pal </a:t>
            </a:r>
            <a:r>
              <a:rPr kumimoji="0" lang="en-US" sz="1000" b="0" i="0" u="none" strike="noStrike" kern="1200" cap="none" spc="0" normalizeH="0" baseline="0" noProof="0" dirty="0" err="1">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Gurjar</a:t>
            </a: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 said that Indian and foreign automobile manufacturers have taken initiatives to develop hydrogen fuel cell vehicles.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1524314A-3513-77CC-C442-46FC565CC8D1}"/>
              </a:ext>
            </a:extLst>
          </p:cNvPr>
          <p:cNvSpPr txBox="1"/>
          <p:nvPr/>
        </p:nvSpPr>
        <p:spPr>
          <a:xfrm>
            <a:off x="1338716" y="5064287"/>
            <a:ext cx="7173534" cy="246221"/>
          </a:xfrm>
          <a:prstGeom prst="rect">
            <a:avLst/>
          </a:prstGeom>
          <a:noFill/>
        </p:spPr>
        <p:txBody>
          <a:bodyPr wrap="square" lIns="0"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IN" sz="1000" b="1" dirty="0">
                <a:solidFill>
                  <a:srgbClr val="F3591F"/>
                </a:solidFill>
                <a:latin typeface="Verdana" panose="020B0604030504040204" pitchFamily="34" charset="0"/>
                <a:ea typeface="Verdana" panose="020B0604030504040204" pitchFamily="34" charset="0"/>
                <a:cs typeface="Verdana" panose="020B0604030504040204" pitchFamily="34" charset="0"/>
              </a:rPr>
              <a:t>Rise in Investment</a:t>
            </a:r>
            <a:endParaRPr kumimoji="0" lang="en-IN" sz="1000" b="1" i="0" u="none" strike="noStrike" kern="1200" cap="none" spc="0" normalizeH="0" baseline="0" noProof="0" dirty="0">
              <a:ln>
                <a:noFill/>
              </a:ln>
              <a:solidFill>
                <a:srgbClr val="F3591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4581176"/>
      </p:ext>
    </p:extLst>
  </p:cSld>
  <p:clrMapOvr>
    <a:masterClrMapping/>
  </p:clrMapOvr>
</p:sld>
</file>

<file path=ppt/theme/theme1.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1625</TotalTime>
  <Words>1349</Words>
  <Application>Microsoft Office PowerPoint</Application>
  <PresentationFormat>On-screen Show (4:3)</PresentationFormat>
  <Paragraphs>110</Paragraphs>
  <Slides>12</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Aharoni</vt:lpstr>
      <vt:lpstr>Arial</vt:lpstr>
      <vt:lpstr>Calibri</vt:lpstr>
      <vt:lpstr>Calibri Light</vt:lpstr>
      <vt:lpstr>Cambria</vt:lpstr>
      <vt:lpstr>Montserrat</vt:lpstr>
      <vt:lpstr>Verdana</vt:lpstr>
      <vt:lpstr>Wingdings</vt:lpstr>
      <vt:lpstr>7_Office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Kumar. Singh</dc:creator>
  <cp:lastModifiedBy>Ankit Kumar. Singh</cp:lastModifiedBy>
  <cp:revision>14</cp:revision>
  <dcterms:created xsi:type="dcterms:W3CDTF">2022-11-15T04:28:52Z</dcterms:created>
  <dcterms:modified xsi:type="dcterms:W3CDTF">2022-11-23T07:23:51Z</dcterms:modified>
</cp:coreProperties>
</file>